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6"/>
  </p:notesMasterIdLst>
  <p:handoutMasterIdLst>
    <p:handoutMasterId r:id="rId27"/>
  </p:handoutMasterIdLst>
  <p:sldIdLst>
    <p:sldId id="300" r:id="rId2"/>
    <p:sldId id="340" r:id="rId3"/>
    <p:sldId id="342" r:id="rId4"/>
    <p:sldId id="341" r:id="rId5"/>
    <p:sldId id="312" r:id="rId6"/>
    <p:sldId id="314" r:id="rId7"/>
    <p:sldId id="316" r:id="rId8"/>
    <p:sldId id="317" r:id="rId9"/>
    <p:sldId id="318" r:id="rId10"/>
    <p:sldId id="319" r:id="rId11"/>
    <p:sldId id="320" r:id="rId12"/>
    <p:sldId id="321" r:id="rId13"/>
    <p:sldId id="322" r:id="rId14"/>
    <p:sldId id="324" r:id="rId15"/>
    <p:sldId id="327" r:id="rId16"/>
    <p:sldId id="328" r:id="rId17"/>
    <p:sldId id="329" r:id="rId18"/>
    <p:sldId id="330" r:id="rId19"/>
    <p:sldId id="331" r:id="rId20"/>
    <p:sldId id="338" r:id="rId21"/>
    <p:sldId id="339" r:id="rId22"/>
    <p:sldId id="333" r:id="rId23"/>
    <p:sldId id="334" r:id="rId24"/>
    <p:sldId id="336" r:id="rId25"/>
  </p:sldIdLst>
  <p:sldSz cx="9144000" cy="6858000" type="screen4x3"/>
  <p:notesSz cx="6797675" cy="9928225"/>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FFE4"/>
    <a:srgbClr val="FFFFCC"/>
    <a:srgbClr val="336600"/>
    <a:srgbClr val="0000FF"/>
    <a:srgbClr val="FFE1E1"/>
    <a:srgbClr val="FF0066"/>
    <a:srgbClr val="006600"/>
    <a:srgbClr val="0000CC"/>
    <a:srgbClr val="FFCC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48ADEE8-69DD-4B23-8EFD-B417D43B89E2}"/>
              </a:ext>
            </a:extLst>
          </p:cNvPr>
          <p:cNvSpPr>
            <a:spLocks noGrp="1" noChangeArrowheads="1"/>
          </p:cNvSpPr>
          <p:nvPr>
            <p:ph type="hdr" sz="quarter"/>
          </p:nvPr>
        </p:nvSpPr>
        <p:spPr bwMode="auto">
          <a:xfrm>
            <a:off x="3851275"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15363" name="Rectangle 3">
            <a:extLst>
              <a:ext uri="{FF2B5EF4-FFF2-40B4-BE49-F238E27FC236}">
                <a16:creationId xmlns:a16="http://schemas.microsoft.com/office/drawing/2014/main" id="{6FD5A880-8805-4E4F-A378-AFA89B065D40}"/>
              </a:ext>
            </a:extLst>
          </p:cNvPr>
          <p:cNvSpPr>
            <a:spLocks noGrp="1" noChangeArrowheads="1"/>
          </p:cNvSpPr>
          <p:nvPr>
            <p:ph type="dt" sz="quarter" idx="1"/>
          </p:nvPr>
        </p:nvSpPr>
        <p:spPr bwMode="auto">
          <a:xfrm>
            <a:off x="1588"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pitchFamily="34" charset="0"/>
                <a:cs typeface="Arial" pitchFamily="34" charset="0"/>
              </a:defRPr>
            </a:lvl1pPr>
          </a:lstStyle>
          <a:p>
            <a:pPr>
              <a:defRPr/>
            </a:pPr>
            <a:endParaRPr lang="en-US"/>
          </a:p>
        </p:txBody>
      </p:sp>
      <p:sp>
        <p:nvSpPr>
          <p:cNvPr id="15364" name="Rectangle 4">
            <a:extLst>
              <a:ext uri="{FF2B5EF4-FFF2-40B4-BE49-F238E27FC236}">
                <a16:creationId xmlns:a16="http://schemas.microsoft.com/office/drawing/2014/main" id="{A69B3264-FA92-4CF5-8039-60324B1957EA}"/>
              </a:ext>
            </a:extLst>
          </p:cNvPr>
          <p:cNvSpPr>
            <a:spLocks noGrp="1" noChangeArrowheads="1"/>
          </p:cNvSpPr>
          <p:nvPr>
            <p:ph type="ftr" sz="quarter" idx="2"/>
          </p:nvPr>
        </p:nvSpPr>
        <p:spPr bwMode="auto">
          <a:xfrm>
            <a:off x="3851275"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pitchFamily="34" charset="0"/>
                <a:cs typeface="Arial" pitchFamily="34" charset="0"/>
              </a:defRPr>
            </a:lvl1pPr>
          </a:lstStyle>
          <a:p>
            <a:pPr>
              <a:defRPr/>
            </a:pPr>
            <a:endParaRPr lang="en-US"/>
          </a:p>
        </p:txBody>
      </p:sp>
      <p:sp>
        <p:nvSpPr>
          <p:cNvPr id="15365" name="Rectangle 5">
            <a:extLst>
              <a:ext uri="{FF2B5EF4-FFF2-40B4-BE49-F238E27FC236}">
                <a16:creationId xmlns:a16="http://schemas.microsoft.com/office/drawing/2014/main" id="{7D5CFF1E-4FF0-42DC-93D7-F51F82C48C57}"/>
              </a:ext>
            </a:extLst>
          </p:cNvPr>
          <p:cNvSpPr>
            <a:spLocks noGrp="1" noChangeArrowheads="1"/>
          </p:cNvSpPr>
          <p:nvPr>
            <p:ph type="sldNum" sz="quarter" idx="3"/>
          </p:nvPr>
        </p:nvSpPr>
        <p:spPr bwMode="auto">
          <a:xfrm>
            <a:off x="1588"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rtl="1" eaLnBrk="1" hangingPunct="1">
              <a:defRPr sz="1200"/>
            </a:lvl1pPr>
          </a:lstStyle>
          <a:p>
            <a:fld id="{882983C3-8277-42AE-9CC3-0E6C64193D6B}" type="slidenum">
              <a:rPr lang="ar-SA"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FC009B-CCB9-4588-9BCD-57C5B25EFB6E}"/>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rtl="1" eaLnBrk="1" hangingPunct="1">
              <a:defRPr sz="1200">
                <a:latin typeface="Arial" pitchFamily="34" charset="0"/>
                <a:cs typeface="Arial" pitchFamily="34" charset="0"/>
              </a:defRPr>
            </a:lvl1pPr>
          </a:lstStyle>
          <a:p>
            <a:pPr>
              <a:defRPr/>
            </a:pPr>
            <a:endParaRPr lang="en-US"/>
          </a:p>
        </p:txBody>
      </p:sp>
      <p:sp>
        <p:nvSpPr>
          <p:cNvPr id="3" name="Date Placeholder 2">
            <a:extLst>
              <a:ext uri="{FF2B5EF4-FFF2-40B4-BE49-F238E27FC236}">
                <a16:creationId xmlns:a16="http://schemas.microsoft.com/office/drawing/2014/main" id="{20C233F0-8340-4A87-9AFB-A92644088A87}"/>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rtl="1" eaLnBrk="1" hangingPunct="1">
              <a:defRPr sz="1200">
                <a:latin typeface="Arial" pitchFamily="34" charset="0"/>
                <a:cs typeface="Arial" pitchFamily="34" charset="0"/>
              </a:defRPr>
            </a:lvl1pPr>
          </a:lstStyle>
          <a:p>
            <a:pPr>
              <a:defRPr/>
            </a:pPr>
            <a:fld id="{C2C43F9C-BBFB-40B3-8413-96D8847B0FB6}" type="datetimeFigureOut">
              <a:rPr lang="en-US"/>
              <a:pPr>
                <a:defRPr/>
              </a:pPr>
              <a:t>6/12/2023</a:t>
            </a:fld>
            <a:endParaRPr lang="en-US"/>
          </a:p>
        </p:txBody>
      </p:sp>
      <p:sp>
        <p:nvSpPr>
          <p:cNvPr id="4" name="Slide Image Placeholder 3">
            <a:extLst>
              <a:ext uri="{FF2B5EF4-FFF2-40B4-BE49-F238E27FC236}">
                <a16:creationId xmlns:a16="http://schemas.microsoft.com/office/drawing/2014/main" id="{D041D79B-8801-4164-AFF3-73576B15E500}"/>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FDF8723-2F92-4244-A93A-1BA3142088F4}"/>
              </a:ext>
            </a:extLst>
          </p:cNvPr>
          <p:cNvSpPr>
            <a:spLocks noGrp="1"/>
          </p:cNvSpPr>
          <p:nvPr>
            <p:ph type="body" sz="quarter" idx="3"/>
          </p:nvPr>
        </p:nvSpPr>
        <p:spPr>
          <a:xfrm>
            <a:off x="679451" y="4716463"/>
            <a:ext cx="5438775" cy="44672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6D95F3B-C54B-4CFF-945E-A3CDF1826DB2}"/>
              </a:ext>
            </a:extLst>
          </p:cNvPr>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rtl="1" eaLnBrk="1" hangingPunct="1">
              <a:defRPr sz="1200">
                <a:latin typeface="Arial" pitchFamily="34" charset="0"/>
                <a:cs typeface="Arial"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654AF5C2-AF90-49B8-99B2-C5023AAABE97}"/>
              </a:ext>
            </a:extLst>
          </p:cNvPr>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rtl="1" eaLnBrk="1" hangingPunct="1">
              <a:defRPr sz="1200"/>
            </a:lvl1pPr>
          </a:lstStyle>
          <a:p>
            <a:fld id="{13152ED9-733A-4D09-BCB6-5F9A62A53790}" type="slidenum">
              <a:rPr lang="en-US" altLang="en-US"/>
              <a:pPr/>
              <a:t>‹#›</a:t>
            </a:fld>
            <a:endParaRPr lang="en-US" altLang="en-US"/>
          </a:p>
        </p:txBody>
      </p:sp>
    </p:spTree>
    <p:extLst>
      <p:ext uri="{BB962C8B-B14F-4D97-AF65-F5344CB8AC3E}">
        <p14:creationId xmlns:p14="http://schemas.microsoft.com/office/powerpoint/2010/main" val="41990608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D7F4589-C533-401B-9098-5BFA3472F8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4FD7A98-C1B1-4D67-BF56-7469121142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55C276-9A30-4DE3-916B-D9D583D1DC2E}"/>
              </a:ext>
            </a:extLst>
          </p:cNvPr>
          <p:cNvSpPr>
            <a:spLocks noGrp="1" noChangeArrowheads="1"/>
          </p:cNvSpPr>
          <p:nvPr>
            <p:ph type="sldNum" sz="quarter" idx="12"/>
          </p:nvPr>
        </p:nvSpPr>
        <p:spPr>
          <a:ln/>
        </p:spPr>
        <p:txBody>
          <a:bodyPr/>
          <a:lstStyle>
            <a:lvl1pPr>
              <a:defRPr/>
            </a:lvl1pPr>
          </a:lstStyle>
          <a:p>
            <a:fld id="{BD6F0BAF-278C-4FA5-AC60-8A22191530B7}" type="slidenum">
              <a:rPr lang="ar-SA" altLang="en-US"/>
              <a:pPr/>
              <a:t>‹#›</a:t>
            </a:fld>
            <a:endParaRPr lang="en-US" altLang="en-US"/>
          </a:p>
        </p:txBody>
      </p:sp>
    </p:spTree>
    <p:extLst>
      <p:ext uri="{BB962C8B-B14F-4D97-AF65-F5344CB8AC3E}">
        <p14:creationId xmlns:p14="http://schemas.microsoft.com/office/powerpoint/2010/main" val="204018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08D7AFE-9EA8-4411-B022-069E9F80071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485E4FC-1735-4056-9691-27331CB7D8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63291E4-92F2-4815-9823-02FEF8E10A04}"/>
              </a:ext>
            </a:extLst>
          </p:cNvPr>
          <p:cNvSpPr>
            <a:spLocks noGrp="1" noChangeArrowheads="1"/>
          </p:cNvSpPr>
          <p:nvPr>
            <p:ph type="sldNum" sz="quarter" idx="12"/>
          </p:nvPr>
        </p:nvSpPr>
        <p:spPr>
          <a:ln/>
        </p:spPr>
        <p:txBody>
          <a:bodyPr/>
          <a:lstStyle>
            <a:lvl1pPr>
              <a:defRPr/>
            </a:lvl1pPr>
          </a:lstStyle>
          <a:p>
            <a:fld id="{F1D7BFA7-9BC2-4AF0-A18F-10CF40FC31CA}" type="slidenum">
              <a:rPr lang="ar-SA" altLang="en-US"/>
              <a:pPr/>
              <a:t>‹#›</a:t>
            </a:fld>
            <a:endParaRPr lang="en-US" altLang="en-US"/>
          </a:p>
        </p:txBody>
      </p:sp>
    </p:spTree>
    <p:extLst>
      <p:ext uri="{BB962C8B-B14F-4D97-AF65-F5344CB8AC3E}">
        <p14:creationId xmlns:p14="http://schemas.microsoft.com/office/powerpoint/2010/main" val="424923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DFCE1B1-8123-4970-8314-29127046525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54EC309-2D97-406E-9D9F-2F7C3EE6F2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C1CAFE2-A97C-4D19-B937-9C48062D3ECD}"/>
              </a:ext>
            </a:extLst>
          </p:cNvPr>
          <p:cNvSpPr>
            <a:spLocks noGrp="1" noChangeArrowheads="1"/>
          </p:cNvSpPr>
          <p:nvPr>
            <p:ph type="sldNum" sz="quarter" idx="12"/>
          </p:nvPr>
        </p:nvSpPr>
        <p:spPr>
          <a:ln/>
        </p:spPr>
        <p:txBody>
          <a:bodyPr/>
          <a:lstStyle>
            <a:lvl1pPr>
              <a:defRPr/>
            </a:lvl1pPr>
          </a:lstStyle>
          <a:p>
            <a:fld id="{1733BB59-5933-49D7-B2A3-B02C6BBEFB03}" type="slidenum">
              <a:rPr lang="ar-SA" altLang="en-US"/>
              <a:pPr/>
              <a:t>‹#›</a:t>
            </a:fld>
            <a:endParaRPr lang="en-US" altLang="en-US"/>
          </a:p>
        </p:txBody>
      </p:sp>
    </p:spTree>
    <p:extLst>
      <p:ext uri="{BB962C8B-B14F-4D97-AF65-F5344CB8AC3E}">
        <p14:creationId xmlns:p14="http://schemas.microsoft.com/office/powerpoint/2010/main" val="143149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B025401-55F9-465B-BA00-673DFD6FF1E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F73A8C-8FD4-4C86-BCA2-A1610DFDE3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E4D0ED2-47E8-4ECA-9894-00446E2A3453}"/>
              </a:ext>
            </a:extLst>
          </p:cNvPr>
          <p:cNvSpPr>
            <a:spLocks noGrp="1" noChangeArrowheads="1"/>
          </p:cNvSpPr>
          <p:nvPr>
            <p:ph type="sldNum" sz="quarter" idx="12"/>
          </p:nvPr>
        </p:nvSpPr>
        <p:spPr>
          <a:ln/>
        </p:spPr>
        <p:txBody>
          <a:bodyPr/>
          <a:lstStyle>
            <a:lvl1pPr>
              <a:defRPr/>
            </a:lvl1pPr>
          </a:lstStyle>
          <a:p>
            <a:fld id="{383534DB-E07C-43C9-98A8-548163050426}" type="slidenum">
              <a:rPr lang="ar-SA" altLang="en-US"/>
              <a:pPr/>
              <a:t>‹#›</a:t>
            </a:fld>
            <a:endParaRPr lang="en-US" altLang="en-US"/>
          </a:p>
        </p:txBody>
      </p:sp>
    </p:spTree>
    <p:extLst>
      <p:ext uri="{BB962C8B-B14F-4D97-AF65-F5344CB8AC3E}">
        <p14:creationId xmlns:p14="http://schemas.microsoft.com/office/powerpoint/2010/main" val="117456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4292B34-0378-4E8C-9E8B-38331ED15F1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7CC5593-C849-4946-8494-31C687EBEA4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959A972-10CA-401A-9903-4128D800808C}"/>
              </a:ext>
            </a:extLst>
          </p:cNvPr>
          <p:cNvSpPr>
            <a:spLocks noGrp="1" noChangeArrowheads="1"/>
          </p:cNvSpPr>
          <p:nvPr>
            <p:ph type="sldNum" sz="quarter" idx="12"/>
          </p:nvPr>
        </p:nvSpPr>
        <p:spPr>
          <a:ln/>
        </p:spPr>
        <p:txBody>
          <a:bodyPr/>
          <a:lstStyle>
            <a:lvl1pPr>
              <a:defRPr/>
            </a:lvl1pPr>
          </a:lstStyle>
          <a:p>
            <a:fld id="{2F3E752C-543E-4D9B-9FFB-A17B1BF1B3E0}" type="slidenum">
              <a:rPr lang="ar-SA" altLang="en-US"/>
              <a:pPr/>
              <a:t>‹#›</a:t>
            </a:fld>
            <a:endParaRPr lang="en-US" altLang="en-US"/>
          </a:p>
        </p:txBody>
      </p:sp>
    </p:spTree>
    <p:extLst>
      <p:ext uri="{BB962C8B-B14F-4D97-AF65-F5344CB8AC3E}">
        <p14:creationId xmlns:p14="http://schemas.microsoft.com/office/powerpoint/2010/main" val="229639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A9F3DF6-CC92-4695-B59E-D5A85D4EE71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6D5A1E6-FBC2-4CA0-9251-E8B9AC99F4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2BCFD4C-C432-4E14-A1CF-EFB190BCCB73}"/>
              </a:ext>
            </a:extLst>
          </p:cNvPr>
          <p:cNvSpPr>
            <a:spLocks noGrp="1" noChangeArrowheads="1"/>
          </p:cNvSpPr>
          <p:nvPr>
            <p:ph type="sldNum" sz="quarter" idx="12"/>
          </p:nvPr>
        </p:nvSpPr>
        <p:spPr>
          <a:ln/>
        </p:spPr>
        <p:txBody>
          <a:bodyPr/>
          <a:lstStyle>
            <a:lvl1pPr>
              <a:defRPr/>
            </a:lvl1pPr>
          </a:lstStyle>
          <a:p>
            <a:fld id="{696FF470-02C7-49D3-A702-B435CF2D7CD5}" type="slidenum">
              <a:rPr lang="ar-SA" altLang="en-US"/>
              <a:pPr/>
              <a:t>‹#›</a:t>
            </a:fld>
            <a:endParaRPr lang="en-US" altLang="en-US"/>
          </a:p>
        </p:txBody>
      </p:sp>
    </p:spTree>
    <p:extLst>
      <p:ext uri="{BB962C8B-B14F-4D97-AF65-F5344CB8AC3E}">
        <p14:creationId xmlns:p14="http://schemas.microsoft.com/office/powerpoint/2010/main" val="2513891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E81602E-9FDC-4A65-8615-1C4326DF631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D2483DE-4CB2-43FD-BD43-2671AB393D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FAFECE1-AF6C-4EEF-9C7B-6421B97C3252}"/>
              </a:ext>
            </a:extLst>
          </p:cNvPr>
          <p:cNvSpPr>
            <a:spLocks noGrp="1" noChangeArrowheads="1"/>
          </p:cNvSpPr>
          <p:nvPr>
            <p:ph type="sldNum" sz="quarter" idx="12"/>
          </p:nvPr>
        </p:nvSpPr>
        <p:spPr>
          <a:ln/>
        </p:spPr>
        <p:txBody>
          <a:bodyPr/>
          <a:lstStyle>
            <a:lvl1pPr>
              <a:defRPr/>
            </a:lvl1pPr>
          </a:lstStyle>
          <a:p>
            <a:fld id="{2C539EEF-337A-4FC7-A609-F59F23DFDCC6}" type="slidenum">
              <a:rPr lang="ar-SA" altLang="en-US"/>
              <a:pPr/>
              <a:t>‹#›</a:t>
            </a:fld>
            <a:endParaRPr lang="en-US" altLang="en-US"/>
          </a:p>
        </p:txBody>
      </p:sp>
    </p:spTree>
    <p:extLst>
      <p:ext uri="{BB962C8B-B14F-4D97-AF65-F5344CB8AC3E}">
        <p14:creationId xmlns:p14="http://schemas.microsoft.com/office/powerpoint/2010/main" val="1425096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370E5A7-5C80-4097-9A32-59430768909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C09B160-03AC-4A67-AFDC-F9EC28C92C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9E3F215-43E3-4528-A466-A4DE143C741D}"/>
              </a:ext>
            </a:extLst>
          </p:cNvPr>
          <p:cNvSpPr>
            <a:spLocks noGrp="1" noChangeArrowheads="1"/>
          </p:cNvSpPr>
          <p:nvPr>
            <p:ph type="sldNum" sz="quarter" idx="12"/>
          </p:nvPr>
        </p:nvSpPr>
        <p:spPr>
          <a:ln/>
        </p:spPr>
        <p:txBody>
          <a:bodyPr/>
          <a:lstStyle>
            <a:lvl1pPr>
              <a:defRPr/>
            </a:lvl1pPr>
          </a:lstStyle>
          <a:p>
            <a:fld id="{CD066B8E-B65D-458C-93E2-232E9B3BB770}" type="slidenum">
              <a:rPr lang="ar-SA" altLang="en-US"/>
              <a:pPr/>
              <a:t>‹#›</a:t>
            </a:fld>
            <a:endParaRPr lang="en-US" altLang="en-US"/>
          </a:p>
        </p:txBody>
      </p:sp>
    </p:spTree>
    <p:extLst>
      <p:ext uri="{BB962C8B-B14F-4D97-AF65-F5344CB8AC3E}">
        <p14:creationId xmlns:p14="http://schemas.microsoft.com/office/powerpoint/2010/main" val="112286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B09664E-5E2D-4194-80BF-908694ABF87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B044985-8170-4464-B8CA-4C4D8F98B6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8A60D38-41BC-4FF5-B27F-03DE81C58F98}"/>
              </a:ext>
            </a:extLst>
          </p:cNvPr>
          <p:cNvSpPr>
            <a:spLocks noGrp="1" noChangeArrowheads="1"/>
          </p:cNvSpPr>
          <p:nvPr>
            <p:ph type="sldNum" sz="quarter" idx="12"/>
          </p:nvPr>
        </p:nvSpPr>
        <p:spPr>
          <a:ln/>
        </p:spPr>
        <p:txBody>
          <a:bodyPr/>
          <a:lstStyle>
            <a:lvl1pPr>
              <a:defRPr/>
            </a:lvl1pPr>
          </a:lstStyle>
          <a:p>
            <a:fld id="{1285349F-3331-4842-9877-0EE144233A47}" type="slidenum">
              <a:rPr lang="ar-SA" altLang="en-US"/>
              <a:pPr/>
              <a:t>‹#›</a:t>
            </a:fld>
            <a:endParaRPr lang="en-US" altLang="en-US"/>
          </a:p>
        </p:txBody>
      </p:sp>
    </p:spTree>
    <p:extLst>
      <p:ext uri="{BB962C8B-B14F-4D97-AF65-F5344CB8AC3E}">
        <p14:creationId xmlns:p14="http://schemas.microsoft.com/office/powerpoint/2010/main" val="2001807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15DDE9-7EC1-4CC5-99F2-CB4709ACC80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3CFC451-B9B9-4A03-B0BA-24FFB7AED3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4DA4739-08DA-43B0-BD05-B554388918EC}"/>
              </a:ext>
            </a:extLst>
          </p:cNvPr>
          <p:cNvSpPr>
            <a:spLocks noGrp="1" noChangeArrowheads="1"/>
          </p:cNvSpPr>
          <p:nvPr>
            <p:ph type="sldNum" sz="quarter" idx="12"/>
          </p:nvPr>
        </p:nvSpPr>
        <p:spPr>
          <a:ln/>
        </p:spPr>
        <p:txBody>
          <a:bodyPr/>
          <a:lstStyle>
            <a:lvl1pPr>
              <a:defRPr/>
            </a:lvl1pPr>
          </a:lstStyle>
          <a:p>
            <a:fld id="{5462EE45-F85B-4DB2-B081-21649DFC100D}" type="slidenum">
              <a:rPr lang="ar-SA" altLang="en-US"/>
              <a:pPr/>
              <a:t>‹#›</a:t>
            </a:fld>
            <a:endParaRPr lang="en-US" altLang="en-US"/>
          </a:p>
        </p:txBody>
      </p:sp>
    </p:spTree>
    <p:extLst>
      <p:ext uri="{BB962C8B-B14F-4D97-AF65-F5344CB8AC3E}">
        <p14:creationId xmlns:p14="http://schemas.microsoft.com/office/powerpoint/2010/main" val="4151933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269D0-A86F-49AD-BE95-B7488EA34B3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902C1EB-6D5C-4ABB-95A5-3237485AA0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B043312-255F-460B-A096-9409D8E98E4D}"/>
              </a:ext>
            </a:extLst>
          </p:cNvPr>
          <p:cNvSpPr>
            <a:spLocks noGrp="1" noChangeArrowheads="1"/>
          </p:cNvSpPr>
          <p:nvPr>
            <p:ph type="sldNum" sz="quarter" idx="12"/>
          </p:nvPr>
        </p:nvSpPr>
        <p:spPr>
          <a:ln/>
        </p:spPr>
        <p:txBody>
          <a:bodyPr/>
          <a:lstStyle>
            <a:lvl1pPr>
              <a:defRPr/>
            </a:lvl1pPr>
          </a:lstStyle>
          <a:p>
            <a:fld id="{F3663A41-16F1-4F0F-807A-3E3FEB48A288}" type="slidenum">
              <a:rPr lang="ar-SA" altLang="en-US"/>
              <a:pPr/>
              <a:t>‹#›</a:t>
            </a:fld>
            <a:endParaRPr lang="en-US" altLang="en-US"/>
          </a:p>
        </p:txBody>
      </p:sp>
    </p:spTree>
    <p:extLst>
      <p:ext uri="{BB962C8B-B14F-4D97-AF65-F5344CB8AC3E}">
        <p14:creationId xmlns:p14="http://schemas.microsoft.com/office/powerpoint/2010/main" val="37501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82B8492-399C-430B-BF18-73D95F7DFE5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5CD0668-0DFF-4D82-816A-DC3CD8C2898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2D22963-AB10-4CAC-8DD7-FC9A79FF3016}"/>
              </a:ext>
            </a:extLst>
          </p:cNvPr>
          <p:cNvSpPr>
            <a:spLocks noGrp="1" noChangeArrowheads="1"/>
          </p:cNvSpPr>
          <p:nvPr>
            <p:ph type="dt" sz="half" idx="2"/>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1" hangingPunct="1">
              <a:defRPr sz="1400">
                <a:latin typeface="Arial" pitchFamily="34" charset="0"/>
                <a:cs typeface="Arial" pitchFamily="34" charset="0"/>
              </a:defRPr>
            </a:lvl1pPr>
          </a:lstStyle>
          <a:p>
            <a:pPr>
              <a:defRPr/>
            </a:pPr>
            <a:endParaRPr lang="en-US"/>
          </a:p>
        </p:txBody>
      </p:sp>
      <p:sp>
        <p:nvSpPr>
          <p:cNvPr id="1029" name="Rectangle 5">
            <a:extLst>
              <a:ext uri="{FF2B5EF4-FFF2-40B4-BE49-F238E27FC236}">
                <a16:creationId xmlns:a16="http://schemas.microsoft.com/office/drawing/2014/main" id="{B6EC64BC-42FF-427F-8DDF-1E41259A3A6E}"/>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rtl="1" eaLnBrk="1" hangingPunct="1">
              <a:defRPr sz="1400">
                <a:latin typeface="Arial" pitchFamily="34" charset="0"/>
                <a:cs typeface="Arial" pitchFamily="34" charset="0"/>
              </a:defRPr>
            </a:lvl1pPr>
          </a:lstStyle>
          <a:p>
            <a:pPr>
              <a:defRPr/>
            </a:pPr>
            <a:endParaRPr lang="en-US"/>
          </a:p>
        </p:txBody>
      </p:sp>
      <p:sp>
        <p:nvSpPr>
          <p:cNvPr id="1030" name="Rectangle 6">
            <a:extLst>
              <a:ext uri="{FF2B5EF4-FFF2-40B4-BE49-F238E27FC236}">
                <a16:creationId xmlns:a16="http://schemas.microsoft.com/office/drawing/2014/main" id="{76610031-6949-421B-80EB-F7871FD89F83}"/>
              </a:ext>
            </a:extLst>
          </p:cNvPr>
          <p:cNvSpPr>
            <a:spLocks noGrp="1" noChangeArrowheads="1"/>
          </p:cNvSpPr>
          <p:nvPr>
            <p:ph type="sldNum" sz="quarter" idx="4"/>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rtl="1" eaLnBrk="1" hangingPunct="1">
              <a:defRPr sz="1400"/>
            </a:lvl1pPr>
          </a:lstStyle>
          <a:p>
            <a:fld id="{40A459B1-06C5-430B-94C2-6937CAD142D5}"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esm">
            <a:extLst>
              <a:ext uri="{FF2B5EF4-FFF2-40B4-BE49-F238E27FC236}">
                <a16:creationId xmlns:a16="http://schemas.microsoft.com/office/drawing/2014/main" id="{B79F0EE8-5D03-4EDA-A68C-FEF63E107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35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340768"/>
            <a:ext cx="9144000" cy="551723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lvl="0" indent="-342900" algn="justLow" rtl="1">
              <a:lnSpc>
                <a:spcPts val="4600"/>
              </a:lnSpc>
              <a:buFont typeface="Wingdings" panose="05000000000000000000" pitchFamily="2" charset="2"/>
              <a:buChar char="v"/>
            </a:pPr>
            <a:r>
              <a:rPr lang="fa-IR" sz="2400" dirty="0">
                <a:solidFill>
                  <a:srgbClr val="000000"/>
                </a:solidFill>
                <a:cs typeface="B Titr" panose="00000700000000000000" pitchFamily="2" charset="-78"/>
              </a:rPr>
              <a:t>بنابراین تفسیر رژیم ارزی «شناور مدیریت شده» به تسلیم و پذیرش نرخ سازی بازار سیاه تلگرامی، نگاهی کاملاً خطاست؛ زیرا منجر به رهاسازی بی منطق نرخ ارز و بی ثباتی و تورّم افسارگسیخته در بازار داخلی می گردد.</a:t>
            </a:r>
          </a:p>
          <a:p>
            <a:pPr marL="342900" lvl="0" indent="-342900" algn="justLow" rtl="1">
              <a:lnSpc>
                <a:spcPts val="4600"/>
              </a:lnSpc>
              <a:buFont typeface="Wingdings" panose="05000000000000000000" pitchFamily="2" charset="2"/>
              <a:buChar char="v"/>
            </a:pPr>
            <a:r>
              <a:rPr lang="fa-IR" sz="2400" dirty="0">
                <a:solidFill>
                  <a:srgbClr val="000000"/>
                </a:solidFill>
                <a:cs typeface="B Titr" panose="00000700000000000000" pitchFamily="2" charset="-78"/>
              </a:rPr>
              <a:t>تجربه چنین نگاهی نشان می دهد که پس از حذف ارز 4200 تومانی، با توجیه شناور بودن، متأثر از بازار غیررسمی و بازار سیاه تلگرامی و غیرتلگرامی، </a:t>
            </a:r>
            <a:br>
              <a:rPr lang="fa-IR" sz="2400" dirty="0">
                <a:solidFill>
                  <a:srgbClr val="000000"/>
                </a:solidFill>
                <a:cs typeface="B Titr" panose="00000700000000000000" pitchFamily="2" charset="-78"/>
              </a:rPr>
            </a:br>
            <a:r>
              <a:rPr lang="fa-IR" sz="2400" dirty="0">
                <a:solidFill>
                  <a:srgbClr val="000000"/>
                </a:solidFill>
                <a:cs typeface="B Titr" panose="00000700000000000000" pitchFamily="2" charset="-78"/>
              </a:rPr>
              <a:t>شوک های پی درپی به نرخ ارز تحمیل شد.</a:t>
            </a:r>
          </a:p>
          <a:p>
            <a:pPr marL="342900" indent="-342900" algn="justLow" rtl="1">
              <a:lnSpc>
                <a:spcPts val="4600"/>
              </a:lnSpc>
              <a:buFont typeface="Wingdings" panose="05000000000000000000" pitchFamily="2" charset="2"/>
              <a:buChar char="v"/>
            </a:pPr>
            <a:r>
              <a:rPr lang="fa-IR" sz="2400" dirty="0">
                <a:solidFill>
                  <a:srgbClr val="000000"/>
                </a:solidFill>
                <a:cs typeface="B Titr" panose="00000700000000000000" pitchFamily="2" charset="-78"/>
              </a:rPr>
              <a:t>در واقع رژیم شناور ارزی مدیریت شده هم در بعد نظری و هم در بعد عملیاتی اقتضائات خاص خود را دارد و به معنای رهاسازی و سقوط ارزش پول ملّی و فشار روزافزون بر مردم و فعالان اقتصادی کشور نیست. </a:t>
            </a:r>
          </a:p>
          <a:p>
            <a:pPr marL="342900" lvl="0" indent="-342900" algn="justLow" rtl="1">
              <a:lnSpc>
                <a:spcPts val="4600"/>
              </a:lnSpc>
              <a:buFont typeface="Wingdings" panose="05000000000000000000" pitchFamily="2" charset="2"/>
              <a:buChar char="v"/>
            </a:pPr>
            <a:endParaRPr lang="fa-IR" sz="2400" dirty="0">
              <a:solidFill>
                <a:srgbClr val="000000"/>
              </a:solidFill>
              <a:cs typeface="B Titr" panose="00000700000000000000" pitchFamily="2" charset="-78"/>
            </a:endParaRPr>
          </a:p>
          <a:p>
            <a:pPr marL="342900" lvl="0" indent="-342900" algn="justLow" rtl="1">
              <a:lnSpc>
                <a:spcPts val="4600"/>
              </a:lnSpc>
              <a:buFont typeface="Wingdings" panose="05000000000000000000" pitchFamily="2" charset="2"/>
              <a:buChar char="v"/>
            </a:pPr>
            <a:endParaRPr lang="fa-IR" sz="2400" dirty="0">
              <a:solidFill>
                <a:srgbClr val="000000"/>
              </a:solidFill>
              <a:cs typeface="B Titr" panose="00000700000000000000" pitchFamily="2" charset="-78"/>
            </a:endParaRPr>
          </a:p>
        </p:txBody>
      </p:sp>
      <p:sp>
        <p:nvSpPr>
          <p:cNvPr id="5" name="Rectangle 4">
            <a:extLst>
              <a:ext uri="{FF2B5EF4-FFF2-40B4-BE49-F238E27FC236}">
                <a16:creationId xmlns:a16="http://schemas.microsoft.com/office/drawing/2014/main" id="{6FA814D7-0F7B-4B19-B7B4-0CF1A1976225}"/>
              </a:ext>
            </a:extLst>
          </p:cNvPr>
          <p:cNvSpPr/>
          <p:nvPr/>
        </p:nvSpPr>
        <p:spPr bwMode="auto">
          <a:xfrm>
            <a:off x="144488" y="72008"/>
            <a:ext cx="8820000" cy="126876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7100"/>
              </a:lnSpc>
              <a:defRPr/>
            </a:pPr>
            <a:r>
              <a:rPr lang="fa-IR" sz="2600" dirty="0">
                <a:solidFill>
                  <a:srgbClr val="0000FF"/>
                </a:solidFill>
                <a:cs typeface="B Titr" panose="00000700000000000000" pitchFamily="2" charset="-78"/>
              </a:rPr>
              <a:t>مسلط کردن نرخ ارز بازار سیاه تحت عنوان رژیم ارزی شناور مدیریت شده</a:t>
            </a:r>
            <a:endPar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77799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484784"/>
            <a:ext cx="9144000" cy="537321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57200" marR="0" lvl="0" indent="-457200" algn="justLow" defTabSz="914400" rtl="1" eaLnBrk="0" fontAlgn="base" latinLnBrk="0" hangingPunct="0">
              <a:lnSpc>
                <a:spcPts val="52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متأسفانه برخی اوقات در برخی رسانه ها بر طبق برداشت های غیرعلمی  از مفهوم «شناور مدیریت شده»، به طور مستمر به تضعیف پول ملی دامن زده می شود. طرح این مباحث بی مبنا و خبرسازی  در برخی رسانه ها، آثار منفی گسترده در بی ثباتی اقتصاد کشور می گذارد و بی ثبات سازی اقتصاد، کاهش سرمایه گذاری ها و خروج ارز را در پی دارد. </a:t>
            </a:r>
          </a:p>
          <a:p>
            <a:pPr marL="457200" indent="-457200" algn="justLow" rtl="1">
              <a:lnSpc>
                <a:spcPts val="5200"/>
              </a:lnSpc>
              <a:buFont typeface="Wingdings" panose="05000000000000000000" pitchFamily="2" charset="2"/>
              <a:buChar char="v"/>
              <a:defRPr/>
            </a:pPr>
            <a:r>
              <a:rPr lang="fa-IR" sz="2400" dirty="0">
                <a:solidFill>
                  <a:srgbClr val="000000"/>
                </a:solidFill>
                <a:cs typeface="B Titr" panose="00000700000000000000" pitchFamily="2" charset="-78"/>
              </a:rPr>
              <a:t>بنا بر این  با توجه به تأثیرپذیری اجزای مختلف اقتصاد از برداشت غیراصولی از «رژیم ارزی شناور مدیریت شده» پیامدهای منفی اقتصادی به همراه خواهد داشت.</a:t>
            </a: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a:p>
            <a:pPr marL="457200" marR="0" lvl="0" indent="-457200" algn="justLow" defTabSz="914400" rtl="1" eaLnBrk="0" fontAlgn="base" latinLnBrk="0" hangingPunct="0">
              <a:lnSpc>
                <a:spcPts val="5200"/>
              </a:lnSpc>
              <a:spcBef>
                <a:spcPct val="0"/>
              </a:spcBef>
              <a:spcAft>
                <a:spcPct val="0"/>
              </a:spcAft>
              <a:buClrTx/>
              <a:buSzTx/>
              <a:buFont typeface="Wingdings" panose="05000000000000000000" pitchFamily="2" charset="2"/>
              <a:buChar char="v"/>
              <a:tabLst/>
              <a:defRPr/>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5" name="Rectangle 4">
            <a:extLst>
              <a:ext uri="{FF2B5EF4-FFF2-40B4-BE49-F238E27FC236}">
                <a16:creationId xmlns:a16="http://schemas.microsoft.com/office/drawing/2014/main" id="{7D6A07AE-6730-42B0-99EF-7E281A5654D4}"/>
              </a:ext>
            </a:extLst>
          </p:cNvPr>
          <p:cNvSpPr/>
          <p:nvPr/>
        </p:nvSpPr>
        <p:spPr bwMode="auto">
          <a:xfrm>
            <a:off x="144488" y="72008"/>
            <a:ext cx="8820000" cy="126876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7100"/>
              </a:lnSpc>
              <a:defRPr/>
            </a:pPr>
            <a:r>
              <a:rPr lang="fa-IR" sz="2600" dirty="0">
                <a:solidFill>
                  <a:srgbClr val="0000FF"/>
                </a:solidFill>
                <a:cs typeface="B Titr" panose="00000700000000000000" pitchFamily="2" charset="-78"/>
              </a:rPr>
              <a:t>مسلط کردن نرخ ارز بازار سیاه تحت عنوان رژیم ارزی شناور مدیریت شده</a:t>
            </a:r>
            <a:endPar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2656018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340768"/>
            <a:ext cx="9144000" cy="551723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lvl="0" indent="-342900" algn="justLow" rtl="1">
              <a:lnSpc>
                <a:spcPts val="5400"/>
              </a:lnSpc>
              <a:buFont typeface="Wingdings" panose="05000000000000000000" pitchFamily="2" charset="2"/>
              <a:buChar char="v"/>
            </a:pPr>
            <a:r>
              <a:rPr lang="fa-IR" sz="2400" dirty="0">
                <a:solidFill>
                  <a:srgbClr val="000000"/>
                </a:solidFill>
                <a:cs typeface="B Titr" panose="00000700000000000000" pitchFamily="2" charset="-78"/>
              </a:rPr>
              <a:t>در واقع، نرخ ارز شناور مدیریت شده می بایست از مؤلفه های اصلی اقتصادی نظیر صادرات، واردات، تولید، تراز تجاری و تراز پرداخت ها تبعیت کند و نه تفسیرهای سوداگرایانه، نرخ سازی کانال های تلگرامی، و بازار سیاه و زیرزمینی و منافع پاگرفته غیرقانونی.</a:t>
            </a:r>
          </a:p>
        </p:txBody>
      </p:sp>
      <p:sp>
        <p:nvSpPr>
          <p:cNvPr id="5" name="Rectangle 4">
            <a:extLst>
              <a:ext uri="{FF2B5EF4-FFF2-40B4-BE49-F238E27FC236}">
                <a16:creationId xmlns:a16="http://schemas.microsoft.com/office/drawing/2014/main" id="{592FBDC1-3DC3-4183-B891-830F2CB005C2}"/>
              </a:ext>
            </a:extLst>
          </p:cNvPr>
          <p:cNvSpPr/>
          <p:nvPr/>
        </p:nvSpPr>
        <p:spPr bwMode="auto">
          <a:xfrm>
            <a:off x="144488" y="72008"/>
            <a:ext cx="8820000" cy="126876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7100"/>
              </a:lnSpc>
              <a:defRPr/>
            </a:pPr>
            <a:r>
              <a:rPr lang="fa-IR" sz="2600" dirty="0">
                <a:solidFill>
                  <a:srgbClr val="0000FF"/>
                </a:solidFill>
                <a:cs typeface="B Titr" panose="00000700000000000000" pitchFamily="2" charset="-78"/>
              </a:rPr>
              <a:t>مسلط کردن نرخ ارز بازار سیاه تحت عنوان رژیم ارزی شناور مدیریت شده</a:t>
            </a:r>
            <a:endPar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3247894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144488" y="44624"/>
            <a:ext cx="8820000" cy="180020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4600"/>
              </a:lnSpc>
              <a:spcBef>
                <a:spcPct val="0"/>
              </a:spcBef>
              <a:spcAft>
                <a:spcPct val="0"/>
              </a:spcAft>
              <a:buClrTx/>
              <a:buSzTx/>
              <a:buFontTx/>
              <a:buNone/>
              <a:tabLst/>
              <a:defRPr/>
            </a:pPr>
            <a:r>
              <a:rPr lang="fa-IR" sz="2600" dirty="0">
                <a:solidFill>
                  <a:srgbClr val="0000FF"/>
                </a:solidFill>
                <a:cs typeface="B Titr" panose="00000700000000000000" pitchFamily="2" charset="-78"/>
              </a:rPr>
              <a:t>دستیابی به رونق و جهش صادرات با </a:t>
            </a: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انواع ابزارها و مشوق های صادراتی که تجربه تاریخی گسترده ای در اقتصادهای صادرات محور جهان دارد،  میسر است و نرخ ارز رها شده برای صادرکننده هم پیامدهای منفی دارد</a:t>
            </a:r>
          </a:p>
        </p:txBody>
      </p:sp>
      <p:sp>
        <p:nvSpPr>
          <p:cNvPr id="3" name="Rectangle 2">
            <a:extLst>
              <a:ext uri="{FF2B5EF4-FFF2-40B4-BE49-F238E27FC236}">
                <a16:creationId xmlns:a16="http://schemas.microsoft.com/office/drawing/2014/main" id="{2C862B6C-DE99-47ED-B6E1-D1AF412B5665}"/>
              </a:ext>
            </a:extLst>
          </p:cNvPr>
          <p:cNvSpPr/>
          <p:nvPr/>
        </p:nvSpPr>
        <p:spPr bwMode="auto">
          <a:xfrm>
            <a:off x="0" y="1844824"/>
            <a:ext cx="9144000" cy="501317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32000" lvl="0" indent="-432000" algn="justLow" rtl="1">
              <a:lnSpc>
                <a:spcPts val="3400"/>
              </a:lnSpc>
              <a:buFont typeface="Wingdings" panose="05000000000000000000" pitchFamily="2" charset="2"/>
              <a:buChar char="v"/>
            </a:pPr>
            <a:r>
              <a:rPr lang="fa-IR" sz="2200" dirty="0">
                <a:solidFill>
                  <a:srgbClr val="000000"/>
                </a:solidFill>
                <a:cs typeface="B Titr" panose="00000700000000000000" pitchFamily="2" charset="-78"/>
              </a:rPr>
              <a:t>کم ارزش کردن مستمر پول ملّی در برابر پول خارجی معنایی جز تورم و کاهش قدرت خرید مردم ندارد. </a:t>
            </a:r>
          </a:p>
          <a:p>
            <a:pPr marL="432000" lvl="0" indent="-432000" algn="justLow" rtl="1">
              <a:lnSpc>
                <a:spcPts val="3400"/>
              </a:lnSpc>
              <a:buFont typeface="Wingdings" panose="05000000000000000000" pitchFamily="2" charset="2"/>
              <a:buChar char="v"/>
              <a:defRPr/>
            </a:pPr>
            <a:r>
              <a:rPr lang="fa-IR" sz="2200" dirty="0">
                <a:solidFill>
                  <a:srgbClr val="000000"/>
                </a:solidFill>
                <a:cs typeface="B Titr" panose="00000700000000000000" pitchFamily="2" charset="-78"/>
              </a:rPr>
              <a:t>تشویق انگیزه های صادراتی باید بر مبنای «ارزش افزوده ایجاد شده» و «خالص ارزآوری» باشد، و نه بر مبنای سوداگری و درآمدهای بادآورده صادرات به دلیل سقوط ارزش پول ملّی در برابر پول های خارجی  </a:t>
            </a:r>
          </a:p>
          <a:p>
            <a:pPr marL="432000" lvl="0" indent="-432000" algn="justLow" rtl="1">
              <a:lnSpc>
                <a:spcPts val="3400"/>
              </a:lnSpc>
              <a:buFont typeface="Wingdings" panose="05000000000000000000" pitchFamily="2" charset="2"/>
              <a:buChar char="v"/>
              <a:defRPr/>
            </a:pPr>
            <a:r>
              <a:rPr lang="fa-IR" sz="2200" dirty="0">
                <a:solidFill>
                  <a:srgbClr val="000000"/>
                </a:solidFill>
                <a:cs typeface="B Titr" panose="00000700000000000000" pitchFamily="2" charset="-78"/>
              </a:rPr>
              <a:t>پایداری و رشد صادرات منوط به تقویت و پایداری تولید و تشکیل زنجیره های ارزش و عدم خام فروشی است (ولی با افزایش مستمر نرخ ارز خام فروشی توجیه و استمرار پیدا می کند)</a:t>
            </a:r>
          </a:p>
          <a:p>
            <a:pPr marL="432000" lvl="0" indent="-432000" algn="justLow" rtl="1">
              <a:lnSpc>
                <a:spcPts val="3400"/>
              </a:lnSpc>
              <a:buFont typeface="Wingdings" panose="05000000000000000000" pitchFamily="2" charset="2"/>
              <a:buChar char="v"/>
            </a:pPr>
            <a:r>
              <a:rPr lang="fa-IR" sz="2200" dirty="0">
                <a:solidFill>
                  <a:srgbClr val="000000"/>
                </a:solidFill>
                <a:cs typeface="B Titr" panose="00000700000000000000" pitchFamily="2" charset="-78"/>
              </a:rPr>
              <a:t>با توجه به توسعه روابط اقتصادی و سیاسی با همسایگان و شرکای راهبردی و افزایش پایدار صادرات صورت گرفته و با مهار قاچاق واردات است که با افزایش عرضه ارز در بازار داخلی، نرخ ارز به طور واقعی به صورت شناور قابل مدیریت خواهد بود.</a:t>
            </a:r>
            <a:endParaRPr lang="en-US" sz="2200" dirty="0">
              <a:solidFill>
                <a:srgbClr val="000000"/>
              </a:solidFill>
              <a:cs typeface="B Titr" panose="00000700000000000000" pitchFamily="2" charset="-78"/>
            </a:endParaRPr>
          </a:p>
        </p:txBody>
      </p:sp>
    </p:spTree>
    <p:extLst>
      <p:ext uri="{BB962C8B-B14F-4D97-AF65-F5344CB8AC3E}">
        <p14:creationId xmlns:p14="http://schemas.microsoft.com/office/powerpoint/2010/main" val="390273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988840"/>
            <a:ext cx="9144000" cy="486916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32000" marR="0" lvl="0" indent="-432000" algn="justLow" defTabSz="914400" rtl="1" eaLnBrk="0" fontAlgn="base" latinLnBrk="0" hangingPunct="0">
              <a:lnSpc>
                <a:spcPts val="40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بانک مرکزی این امکان را خواهد داشت که با اقتدار سیاست های پولی را اتخاذ کند تا بازگشت ارزهای صادراتی و در نتیجه نرخ بازار ارز را رصد و کنترل  کند</a:t>
            </a:r>
          </a:p>
          <a:p>
            <a:pPr marL="432000" marR="0" lvl="0" indent="-432000" algn="justLow" defTabSz="914400" rtl="1" eaLnBrk="0" fontAlgn="base" latinLnBrk="0" hangingPunct="0">
              <a:lnSpc>
                <a:spcPts val="40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در جهت حفظ و تقویت پول ملّی و افزایش قدرت خرید مردم گام بردارد.</a:t>
            </a:r>
          </a:p>
          <a:p>
            <a:pPr marL="571500" lvl="0" indent="-571500" algn="justLow" rtl="1">
              <a:lnSpc>
                <a:spcPts val="4000"/>
              </a:lnSpc>
              <a:buFont typeface="Wingdings" panose="05000000000000000000" pitchFamily="2" charset="2"/>
              <a:buChar char="v"/>
            </a:pPr>
            <a:r>
              <a:rPr lang="fa-IR" sz="2400" dirty="0">
                <a:solidFill>
                  <a:srgbClr val="000000"/>
                </a:solidFill>
                <a:cs typeface="B Titr" panose="00000700000000000000" pitchFamily="2" charset="-78"/>
              </a:rPr>
              <a:t>اساساً تعامل و هم افزائی سیاست های تجاری با سیاست های ارزی، در خدمت رشد تولید و اقتصاد ملی بسیار مهم است. مقوله تراز تجاری پیوند وثیقی با تراز پرداختها و موازنه ارزی و ارزش پول ملی دارد. تجارت خارجی در خدمت تولید و اقتصاد ملی باید باشد.</a:t>
            </a:r>
          </a:p>
          <a:p>
            <a:pPr marL="571500" lvl="0" indent="-571500" algn="justLow" rtl="1">
              <a:lnSpc>
                <a:spcPts val="4000"/>
              </a:lnSpc>
              <a:buFont typeface="Wingdings" panose="05000000000000000000" pitchFamily="2" charset="2"/>
              <a:buChar char="v"/>
            </a:pPr>
            <a:r>
              <a:rPr lang="fa-IR" sz="2400" dirty="0">
                <a:solidFill>
                  <a:srgbClr val="000000"/>
                </a:solidFill>
                <a:cs typeface="B Titr" panose="00000700000000000000" pitchFamily="2" charset="-78"/>
              </a:rPr>
              <a:t>با تأسیس </a:t>
            </a:r>
            <a:r>
              <a:rPr lang="fa-IR" sz="2400" dirty="0">
                <a:solidFill>
                  <a:srgbClr val="FF0000"/>
                </a:solidFill>
                <a:cs typeface="B Titr" panose="00000700000000000000" pitchFamily="2" charset="-78"/>
              </a:rPr>
              <a:t>«کمیته تجهیز و تخصیص منابع ارزی» با محوریت بانک مرکزی این مهم امکان پذیر است.</a:t>
            </a:r>
            <a:endParaRPr kumimoji="0" lang="fa-IR" sz="2400" b="0" i="0" u="none" strike="noStrike" kern="1200" cap="none" spc="0" normalizeH="0" baseline="0" noProof="0" dirty="0">
              <a:ln>
                <a:noFill/>
              </a:ln>
              <a:solidFill>
                <a:srgbClr val="FF0000"/>
              </a:solidFill>
              <a:effectLst/>
              <a:uLnTx/>
              <a:uFillTx/>
              <a:latin typeface="Arial" panose="020B0604020202020204" pitchFamily="34" charset="0"/>
              <a:ea typeface="+mn-ea"/>
              <a:cs typeface="B Titr" panose="00000700000000000000" pitchFamily="2" charset="-78"/>
            </a:endParaRPr>
          </a:p>
          <a:p>
            <a:pPr marL="432000" marR="0" lvl="0" indent="-432000" algn="justLow" defTabSz="914400" rtl="1" eaLnBrk="0" fontAlgn="base" latinLnBrk="0" hangingPunct="0">
              <a:lnSpc>
                <a:spcPts val="4000"/>
              </a:lnSpc>
              <a:spcBef>
                <a:spcPct val="0"/>
              </a:spcBef>
              <a:spcAft>
                <a:spcPct val="0"/>
              </a:spcAft>
              <a:buClrTx/>
              <a:buSzTx/>
              <a:buFont typeface="Wingdings" panose="05000000000000000000" pitchFamily="2" charset="2"/>
              <a:buChar char="v"/>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5" name="Rectangle 4">
            <a:extLst>
              <a:ext uri="{FF2B5EF4-FFF2-40B4-BE49-F238E27FC236}">
                <a16:creationId xmlns:a16="http://schemas.microsoft.com/office/drawing/2014/main" id="{555D3F12-5A2F-41F9-B07F-DCF130FCEA10}"/>
              </a:ext>
            </a:extLst>
          </p:cNvPr>
          <p:cNvSpPr/>
          <p:nvPr/>
        </p:nvSpPr>
        <p:spPr bwMode="auto">
          <a:xfrm>
            <a:off x="144488" y="44624"/>
            <a:ext cx="8820000" cy="1944216"/>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4900"/>
              </a:lnSpc>
              <a:spcBef>
                <a:spcPct val="0"/>
              </a:spcBef>
              <a:spcAft>
                <a:spcPct val="0"/>
              </a:spcAft>
              <a:buClrTx/>
              <a:buSzTx/>
              <a:buFontTx/>
              <a:buNone/>
              <a:tabLst/>
              <a:defRPr/>
            </a:pPr>
            <a:r>
              <a:rPr lang="fa-IR" sz="2600" dirty="0">
                <a:solidFill>
                  <a:srgbClr val="0000FF"/>
                </a:solidFill>
                <a:cs typeface="B Titr" panose="00000700000000000000" pitchFamily="2" charset="-78"/>
              </a:rPr>
              <a:t>دستیابی به رونق و جهش صادرات با </a:t>
            </a:r>
            <a:r>
              <a:rPr kumimoji="0" lang="fa-IR" sz="2600" b="0" i="0" u="none" strike="noStrike" kern="1200" cap="none" spc="0" normalizeH="0" baseline="0" noProof="0" dirty="0">
                <a:ln>
                  <a:noFill/>
                </a:ln>
                <a:solidFill>
                  <a:srgbClr val="0000FF"/>
                </a:solidFill>
                <a:effectLst/>
                <a:uLnTx/>
                <a:uFillTx/>
                <a:cs typeface="B Titr" panose="00000700000000000000" pitchFamily="2" charset="-78"/>
              </a:rPr>
              <a:t>انواع ابزارها و مشوق های صادراتی که تجربه تاریخی گسترده ای در اقتصادهای صادرات محور جهان دارد،  میسر است و نرخ ارز رها شده برای صادرکننده هم پیامدهای منفی دارد</a:t>
            </a:r>
          </a:p>
        </p:txBody>
      </p:sp>
    </p:spTree>
    <p:extLst>
      <p:ext uri="{BB962C8B-B14F-4D97-AF65-F5344CB8AC3E}">
        <p14:creationId xmlns:p14="http://schemas.microsoft.com/office/powerpoint/2010/main" val="2256342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35496" y="44624"/>
            <a:ext cx="8999512"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5300"/>
              </a:lnSpc>
              <a:spcBef>
                <a:spcPct val="0"/>
              </a:spcBef>
              <a:spcAft>
                <a:spcPct val="0"/>
              </a:spcAft>
              <a:buClrTx/>
              <a:buSzTx/>
              <a:buFontTx/>
              <a:buNone/>
              <a:tabLst/>
              <a:defRPr/>
            </a:pP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ایجاد ثبات در نرخ ارز ضرورت و نیاز انکارناپذیر برای مهار تورّم و رونق تولید</a:t>
            </a:r>
          </a:p>
        </p:txBody>
      </p:sp>
      <p:sp>
        <p:nvSpPr>
          <p:cNvPr id="3" name="Rectangle 2">
            <a:extLst>
              <a:ext uri="{FF2B5EF4-FFF2-40B4-BE49-F238E27FC236}">
                <a16:creationId xmlns:a16="http://schemas.microsoft.com/office/drawing/2014/main" id="{2C862B6C-DE99-47ED-B6E1-D1AF412B5665}"/>
              </a:ext>
            </a:extLst>
          </p:cNvPr>
          <p:cNvSpPr/>
          <p:nvPr/>
        </p:nvSpPr>
        <p:spPr bwMode="auto">
          <a:xfrm>
            <a:off x="0" y="980728"/>
            <a:ext cx="9144000" cy="587727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0" fontAlgn="base" latinLnBrk="0" hangingPunct="0">
              <a:lnSpc>
                <a:spcPts val="54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با وجود این باور رایج که نظام‌های ارزی ثابت عموماً به کشور‌های کم‌درآمد و توسعه نیافته و رژیم‌های شناور عموماً به کشور‌های توسعه‌یافته تعلق دارد؛ گزارش سال ۲۰۲۰ صندوق بین‌المللی پول نشان می‌دهد که تثبیت نرخ ارز در عمل در بسیاری از کشور‌های توسعه‌یافته نظیر کشور‌های حوزه یورو، مورد استفاده قرار می‌گیرد.</a:t>
            </a:r>
          </a:p>
          <a:p>
            <a:pPr algn="justLow" rtl="1">
              <a:lnSpc>
                <a:spcPts val="5400"/>
              </a:lnSpc>
            </a:pPr>
            <a:r>
              <a:rPr lang="fa-IR" sz="2400" dirty="0">
                <a:solidFill>
                  <a:srgbClr val="000000"/>
                </a:solidFill>
                <a:cs typeface="B Titr" panose="00000700000000000000" pitchFamily="2" charset="-78"/>
              </a:rPr>
              <a:t>ثبات نرخ ارز در میان مدت نوسانات تولید را به حداقل کاهش می‌دهد، بنابراین در کشور‌هایی مثل کشور ما که ساختار مالی آنها تا حدّ زیادی بانک محور است، ثبات نرخ ارز منفعت بیشتری را برای اقتصاد ملّی در پی دارد.</a:t>
            </a:r>
          </a:p>
          <a:p>
            <a:pPr marL="0" marR="0" lvl="0" indent="0" algn="justLow" defTabSz="914400" rtl="1" eaLnBrk="0" fontAlgn="base" latinLnBrk="0" hangingPunct="0">
              <a:lnSpc>
                <a:spcPts val="5400"/>
              </a:lnSpc>
              <a:spcBef>
                <a:spcPct val="0"/>
              </a:spcBef>
              <a:spcAft>
                <a:spcPct val="0"/>
              </a:spcAft>
              <a:buClrTx/>
              <a:buSzTx/>
              <a:buFontTx/>
              <a:buNone/>
              <a:tabLst/>
              <a:defRPr/>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3543816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7833" y="980728"/>
            <a:ext cx="9144000" cy="583264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Low" rtl="1">
              <a:lnSpc>
                <a:spcPts val="4400"/>
              </a:lnSpc>
            </a:pPr>
            <a:r>
              <a:rPr lang="fa-IR" sz="2400" dirty="0">
                <a:solidFill>
                  <a:srgbClr val="000000"/>
                </a:solidFill>
                <a:cs typeface="B Titr" panose="00000700000000000000" pitchFamily="2" charset="-78"/>
              </a:rPr>
              <a:t>هدف گذاری دقیق و مبنایی «رونق تولید» در اقتصاد ایران مستلزم محیط باثبات و سالم اقتصادی است که انگیزه ها را از سفته بازی و سوداگری، به کار و تولید مفید و دانش بنیان سوق دهد.</a:t>
            </a:r>
          </a:p>
          <a:p>
            <a:pPr marL="0" marR="0" lvl="0" indent="0" algn="justLow" defTabSz="914400" rtl="1" eaLnBrk="0" fontAlgn="base" latinLnBrk="0" hangingPunct="0">
              <a:lnSpc>
                <a:spcPts val="44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برای تأمین نیازهای سرمایه گذاری و عمرانی در اقتصاد کشور، برای تأمین مواد اولیه، برای تأمین کالاهای اساسی و دارو، و برای فروکش کردن انتظارات تورّمی که مستقیماً منجر به بروز رفتارهای تورّمی می شود، باید نرخ ارز از شوک و نوسانات هیجانی و کاذب مصون بماند. چرا که تأثیرپذیری و تطبیق قیمت های داخلی با ارز دستوری تلگرامی، منجر به مسابقه افزایش قیمت ها می شود که علاوه بر اینکه موجب سرپوش نهادن بر ناکارآمدی بنگاهها</a:t>
            </a:r>
            <a:r>
              <a:rPr kumimoji="0" lang="fa-IR" sz="2400" b="0" i="0" u="none" strike="noStrike" kern="1200" cap="none" spc="0" normalizeH="0" noProof="0" dirty="0">
                <a:ln>
                  <a:noFill/>
                </a:ln>
                <a:solidFill>
                  <a:srgbClr val="000000"/>
                </a:solidFill>
                <a:effectLst/>
                <a:uLnTx/>
                <a:uFillTx/>
                <a:latin typeface="Arial" panose="020B0604020202020204" pitchFamily="34" charset="0"/>
                <a:ea typeface="+mn-ea"/>
                <a:cs typeface="B Titr" panose="00000700000000000000" pitchFamily="2" charset="-78"/>
              </a:rPr>
              <a:t> و دولت </a:t>
            </a: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هاست، به عدم ثبات بازار ارز و بی ثباتی اقتصاد هم دامن می زند. </a:t>
            </a:r>
          </a:p>
        </p:txBody>
      </p:sp>
      <p:sp>
        <p:nvSpPr>
          <p:cNvPr id="6" name="Rectangle 5">
            <a:extLst>
              <a:ext uri="{FF2B5EF4-FFF2-40B4-BE49-F238E27FC236}">
                <a16:creationId xmlns:a16="http://schemas.microsoft.com/office/drawing/2014/main" id="{15B7F62F-330C-455A-9CCE-0CFFF6F61A90}"/>
              </a:ext>
            </a:extLst>
          </p:cNvPr>
          <p:cNvSpPr/>
          <p:nvPr/>
        </p:nvSpPr>
        <p:spPr bwMode="auto">
          <a:xfrm>
            <a:off x="35496" y="44624"/>
            <a:ext cx="8999512"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5300"/>
              </a:lnSpc>
              <a:spcBef>
                <a:spcPct val="0"/>
              </a:spcBef>
              <a:spcAft>
                <a:spcPct val="0"/>
              </a:spcAft>
              <a:buClrTx/>
              <a:buSzTx/>
              <a:buFontTx/>
              <a:buNone/>
              <a:tabLst/>
              <a:defRPr/>
            </a:pP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ایجاد ثبات در نرخ ارز ضرورت و نیاز انکارناپذیر برای مهار تورّم و رونق تولید</a:t>
            </a:r>
          </a:p>
        </p:txBody>
      </p:sp>
    </p:spTree>
    <p:extLst>
      <p:ext uri="{BB962C8B-B14F-4D97-AF65-F5344CB8AC3E}">
        <p14:creationId xmlns:p14="http://schemas.microsoft.com/office/powerpoint/2010/main" val="108081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980728"/>
            <a:ext cx="9144000" cy="587727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a:lnSpc>
                <a:spcPts val="5400"/>
              </a:lnSpc>
            </a:pPr>
            <a:r>
              <a:rPr lang="fa-IR" sz="2400" dirty="0">
                <a:solidFill>
                  <a:srgbClr val="000000"/>
                </a:solidFill>
                <a:cs typeface="B Titr" panose="00000700000000000000" pitchFamily="2" charset="-78"/>
              </a:rPr>
              <a:t>از آنجا که تفکّری که رهاسازی ارزی را تجویز می نماید، همزمان رهاسازی قیمت گذاری  کالاهای داخلی را نیز تجویز می کند، نتیجه آن مسابقه بی رحمانه افزایش قیمت های کالاها و خدمات گوناگون، پیش بینی ناپذیری و آنارشی کامل بوده و ثبات اقتصادی به شدت مورد تهدید قرار می گیرد.  </a:t>
            </a:r>
          </a:p>
          <a:p>
            <a:pPr lvl="0" algn="justLow" rtl="1">
              <a:lnSpc>
                <a:spcPts val="5400"/>
              </a:lnSpc>
            </a:pPr>
            <a:r>
              <a:rPr lang="fa-IR" sz="2400" dirty="0">
                <a:solidFill>
                  <a:srgbClr val="000000"/>
                </a:solidFill>
                <a:cs typeface="B Titr" panose="00000700000000000000" pitchFamily="2" charset="-78"/>
              </a:rPr>
              <a:t>علاوه بر آن پیامدهای اجتماعی ناشی از افزایش روزمره قیمت کالاهای اساسی و نیز به گروگان گرفتن معیشت مردم را به همراه دارد.</a:t>
            </a:r>
          </a:p>
          <a:p>
            <a:pPr lvl="0" algn="justLow" rtl="1">
              <a:lnSpc>
                <a:spcPts val="5400"/>
              </a:lnSpc>
            </a:pPr>
            <a:r>
              <a:rPr lang="fa-IR" sz="2400" dirty="0">
                <a:solidFill>
                  <a:srgbClr val="000000"/>
                </a:solidFill>
                <a:cs typeface="B Titr" panose="00000700000000000000" pitchFamily="2" charset="-78"/>
              </a:rPr>
              <a:t>و یکی دیگر از آثار اجتماعی مهم عدم ثبات در نرخ ارز مهاجرت نخبگان و نیروی ماهر است.</a:t>
            </a:r>
          </a:p>
        </p:txBody>
      </p:sp>
      <p:sp>
        <p:nvSpPr>
          <p:cNvPr id="5" name="Rectangle 4">
            <a:extLst>
              <a:ext uri="{FF2B5EF4-FFF2-40B4-BE49-F238E27FC236}">
                <a16:creationId xmlns:a16="http://schemas.microsoft.com/office/drawing/2014/main" id="{CA7B62A2-DA57-4D0D-8766-15002035095F}"/>
              </a:ext>
            </a:extLst>
          </p:cNvPr>
          <p:cNvSpPr/>
          <p:nvPr/>
        </p:nvSpPr>
        <p:spPr bwMode="auto">
          <a:xfrm>
            <a:off x="35496" y="44624"/>
            <a:ext cx="8999512"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5300"/>
              </a:lnSpc>
              <a:spcBef>
                <a:spcPct val="0"/>
              </a:spcBef>
              <a:spcAft>
                <a:spcPct val="0"/>
              </a:spcAft>
              <a:buClrTx/>
              <a:buSzTx/>
              <a:buFontTx/>
              <a:buNone/>
              <a:tabLst/>
              <a:defRPr/>
            </a:pP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ایجاد ثبات در نرخ ارز ضرورت و نیاز انکارناپذیر برای مهار تورّم و رونق تولید</a:t>
            </a:r>
          </a:p>
        </p:txBody>
      </p:sp>
    </p:spTree>
    <p:extLst>
      <p:ext uri="{BB962C8B-B14F-4D97-AF65-F5344CB8AC3E}">
        <p14:creationId xmlns:p14="http://schemas.microsoft.com/office/powerpoint/2010/main" val="3358968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980728"/>
            <a:ext cx="9144000" cy="583264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0" fontAlgn="base" latinLnBrk="0" hangingPunct="0">
              <a:lnSpc>
                <a:spcPts val="64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بنابراین با توجه به اینکه تورم پیوند وثیقی با نرخ ارز دارد، در سال «مهار تورم و تولید دانش بنیان» به عنوان راه حل های کوتاه مدت، علاوه بر مدیریت و کنترل رجوع دولت و بانکها به بانک مرکزی و محدود کردن بانکها خصوصاً برخی بانکهای خصوصی در زمینه ی خلق پول و تسهیلات دهی و هدایت نقدینگی به فعالیت های سوداگرانه، ضروریست ثبات اقتصاد از طریق تثبیت نرخ ارز، حفظ و تقویت ارزش پول ملّی و سیاستهای اعتباری تولیدمحور و هدایت اعتبار مورد عمل قرار گیرد.</a:t>
            </a:r>
          </a:p>
        </p:txBody>
      </p:sp>
      <p:sp>
        <p:nvSpPr>
          <p:cNvPr id="5" name="Rectangle 4">
            <a:extLst>
              <a:ext uri="{FF2B5EF4-FFF2-40B4-BE49-F238E27FC236}">
                <a16:creationId xmlns:a16="http://schemas.microsoft.com/office/drawing/2014/main" id="{52D9E72A-3488-4926-9A57-919367A068ED}"/>
              </a:ext>
            </a:extLst>
          </p:cNvPr>
          <p:cNvSpPr/>
          <p:nvPr/>
        </p:nvSpPr>
        <p:spPr bwMode="auto">
          <a:xfrm>
            <a:off x="35496" y="44624"/>
            <a:ext cx="8999512"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5300"/>
              </a:lnSpc>
              <a:spcBef>
                <a:spcPct val="0"/>
              </a:spcBef>
              <a:spcAft>
                <a:spcPct val="0"/>
              </a:spcAft>
              <a:buClrTx/>
              <a:buSzTx/>
              <a:buFontTx/>
              <a:buNone/>
              <a:tabLst/>
              <a:defRPr/>
            </a:pP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ایجاد ثبات در نرخ ارز ضرورت و نیاز انکارناپذیر برای مهار تورّم و رونق تولید</a:t>
            </a:r>
          </a:p>
        </p:txBody>
      </p:sp>
    </p:spTree>
    <p:extLst>
      <p:ext uri="{BB962C8B-B14F-4D97-AF65-F5344CB8AC3E}">
        <p14:creationId xmlns:p14="http://schemas.microsoft.com/office/powerpoint/2010/main" val="2892614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980728"/>
            <a:ext cx="9144000" cy="587727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0" fontAlgn="base" latinLnBrk="0" hangingPunct="0">
              <a:lnSpc>
                <a:spcPts val="37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تجربه ی چند ماه اخیر و واقعیت میدانی اقتصاد در شرایط امروز ما هم نشان می دهد چنانچه تثبیت نرخ ارز با جدّیت پیاده سازی شود، شاهد ثبات بازارها، کاهش ادراک ریسک، کاهش انتظارات تورّمی، شکل گیری روند کاهشی نرخ ارز، کم شدن جذابیّت سفته بازی و فروکش کردن فضای سوداگری، و نهایتاً کاهش نرخ تورّم خواهیم بود. </a:t>
            </a:r>
          </a:p>
          <a:p>
            <a:pPr algn="justLow" rtl="1">
              <a:lnSpc>
                <a:spcPts val="3700"/>
              </a:lnSpc>
              <a:defRPr/>
            </a:pPr>
            <a:r>
              <a:rPr lang="fa-IR" sz="2400" dirty="0">
                <a:solidFill>
                  <a:srgbClr val="000000"/>
                </a:solidFill>
                <a:cs typeface="B Titr" panose="00000700000000000000" pitchFamily="2" charset="-78"/>
              </a:rPr>
              <a:t>روشن است چنانچه مهار تورّم هدف گذاری شود، راه برای دیگر اصلاح ها در اقتصاد کشور هموارتر می گردد وامکان محاسبه ی مقادیر بهینه متغیرهای اقتصادی در </a:t>
            </a:r>
            <a:br>
              <a:rPr lang="fa-IR" sz="2400" dirty="0">
                <a:solidFill>
                  <a:srgbClr val="000000"/>
                </a:solidFill>
                <a:cs typeface="B Titr" panose="00000700000000000000" pitchFamily="2" charset="-78"/>
              </a:rPr>
            </a:br>
            <a:r>
              <a:rPr lang="fa-IR" sz="2400" dirty="0">
                <a:solidFill>
                  <a:srgbClr val="000000"/>
                </a:solidFill>
                <a:cs typeface="B Titr" panose="00000700000000000000" pitchFamily="2" charset="-78"/>
              </a:rPr>
              <a:t>مدل های عملیاتی فراهم تر می شود.به علاوه برنامه ریزی زمان دار برای رفع ناترازی های بانکی، بودجه ای، تجاری، مالی و... در اقتصاد ایران نیز تسهیل می شود. این شرایط رو به ثبات منجر به کاهش فشار هزینه در طرف عرضه شده و چنانچه با اقدامات هدایت اعتبار و تأمین مالی زنجیره تولید پشتیبانی شود، منجر به کاهش رکود و رونق تولید می گردد. صرفاً در این صورت است که مردم با اقدامات اصلاحی در اقتصاد همراه می شوند.</a:t>
            </a:r>
          </a:p>
          <a:p>
            <a:pPr marL="0" marR="0" lvl="0" indent="0" algn="justLow" defTabSz="914400" rtl="1" eaLnBrk="0" fontAlgn="base" latinLnBrk="0" hangingPunct="0">
              <a:lnSpc>
                <a:spcPts val="3700"/>
              </a:lnSpc>
              <a:spcBef>
                <a:spcPct val="0"/>
              </a:spcBef>
              <a:spcAft>
                <a:spcPct val="0"/>
              </a:spcAft>
              <a:buClrTx/>
              <a:buSzTx/>
              <a:buFontTx/>
              <a:buNone/>
              <a:tabLst/>
              <a:defRPr/>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5" name="Rectangle 4">
            <a:extLst>
              <a:ext uri="{FF2B5EF4-FFF2-40B4-BE49-F238E27FC236}">
                <a16:creationId xmlns:a16="http://schemas.microsoft.com/office/drawing/2014/main" id="{CFF9F5AA-5AC9-41A1-8D6D-E79ABE16E35E}"/>
              </a:ext>
            </a:extLst>
          </p:cNvPr>
          <p:cNvSpPr/>
          <p:nvPr/>
        </p:nvSpPr>
        <p:spPr bwMode="auto">
          <a:xfrm>
            <a:off x="35496" y="44624"/>
            <a:ext cx="8999512"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5300"/>
              </a:lnSpc>
              <a:spcBef>
                <a:spcPct val="0"/>
              </a:spcBef>
              <a:spcAft>
                <a:spcPct val="0"/>
              </a:spcAft>
              <a:buClrTx/>
              <a:buSzTx/>
              <a:buFontTx/>
              <a:buNone/>
              <a:tabLst/>
              <a:defRPr/>
            </a:pPr>
            <a:r>
              <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ایجاد ثبات در نرخ ارز ضرورت و نیاز انکارناپذیر برای مهار تورّم و رونق تولید</a:t>
            </a:r>
          </a:p>
        </p:txBody>
      </p:sp>
    </p:spTree>
    <p:extLst>
      <p:ext uri="{BB962C8B-B14F-4D97-AF65-F5344CB8AC3E}">
        <p14:creationId xmlns:p14="http://schemas.microsoft.com/office/powerpoint/2010/main" val="1308665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72008" y="144016"/>
            <a:ext cx="8964488" cy="652534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1" eaLnBrk="1" fontAlgn="base" latinLnBrk="0" hangingPunct="1">
              <a:lnSpc>
                <a:spcPts val="6500"/>
              </a:lnSpc>
              <a:spcBef>
                <a:spcPct val="0"/>
              </a:spcBef>
              <a:spcAft>
                <a:spcPct val="0"/>
              </a:spcAft>
              <a:buClrTx/>
              <a:buSzTx/>
              <a:buFontTx/>
              <a:buNone/>
              <a:tabLst/>
              <a:defRPr/>
            </a:pPr>
            <a:r>
              <a:rPr kumimoji="0" lang="fa-IR" sz="44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ضرورت واقع بینی در انتخاب رژیم ارزی</a:t>
            </a:r>
          </a:p>
        </p:txBody>
      </p:sp>
      <p:sp>
        <p:nvSpPr>
          <p:cNvPr id="2" name="Rectangle 1">
            <a:extLst>
              <a:ext uri="{FF2B5EF4-FFF2-40B4-BE49-F238E27FC236}">
                <a16:creationId xmlns:a16="http://schemas.microsoft.com/office/drawing/2014/main" id="{FAE95340-C7C7-4F78-B670-3B6E6A8B7780}"/>
              </a:ext>
            </a:extLst>
          </p:cNvPr>
          <p:cNvSpPr/>
          <p:nvPr/>
        </p:nvSpPr>
        <p:spPr bwMode="auto">
          <a:xfrm>
            <a:off x="107504" y="5589240"/>
            <a:ext cx="2448272" cy="1080120"/>
          </a:xfrm>
          <a:prstGeom prst="rect">
            <a:avLst/>
          </a:prstGeom>
          <a:solidFill>
            <a:srgbClr val="C9FFE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1" eaLnBrk="1" fontAlgn="base" latinLnBrk="0" hangingPunct="1">
              <a:lnSpc>
                <a:spcPct val="150000"/>
              </a:lnSpc>
              <a:spcBef>
                <a:spcPct val="0"/>
              </a:spcBef>
              <a:spcAft>
                <a:spcPct val="0"/>
              </a:spcAft>
              <a:buClrTx/>
              <a:buSzTx/>
              <a:buFontTx/>
              <a:buNone/>
              <a:tabLst/>
            </a:pPr>
            <a:r>
              <a:rPr kumimoji="0" lang="fa-IR" sz="1800" b="0" i="0" u="none" strike="noStrike" cap="none" normalizeH="0" baseline="0" dirty="0">
                <a:ln>
                  <a:noFill/>
                </a:ln>
                <a:solidFill>
                  <a:srgbClr val="C00000"/>
                </a:solidFill>
                <a:effectLst/>
                <a:cs typeface="B Titr" panose="00000700000000000000" pitchFamily="2" charset="-78"/>
              </a:rPr>
              <a:t>محمدجواد ایروانی</a:t>
            </a:r>
          </a:p>
          <a:p>
            <a:pPr marL="0" marR="0" indent="0" algn="ctr" defTabSz="914400" rtl="1" eaLnBrk="1" fontAlgn="base" latinLnBrk="0" hangingPunct="1">
              <a:lnSpc>
                <a:spcPct val="150000"/>
              </a:lnSpc>
              <a:spcBef>
                <a:spcPct val="0"/>
              </a:spcBef>
              <a:spcAft>
                <a:spcPct val="0"/>
              </a:spcAft>
              <a:buClrTx/>
              <a:buSzTx/>
              <a:buFontTx/>
              <a:buNone/>
              <a:tabLst/>
            </a:pPr>
            <a:r>
              <a:rPr lang="fa-IR">
                <a:solidFill>
                  <a:srgbClr val="C00000"/>
                </a:solidFill>
                <a:cs typeface="B Titr" panose="00000700000000000000" pitchFamily="2" charset="-78"/>
              </a:rPr>
              <a:t>1402/3/22</a:t>
            </a:r>
            <a:endParaRPr kumimoji="0" lang="en-US" sz="1800" b="0" i="0" u="none" strike="noStrike" cap="none" normalizeH="0" baseline="0" dirty="0">
              <a:ln>
                <a:noFill/>
              </a:ln>
              <a:solidFill>
                <a:srgbClr val="C00000"/>
              </a:solidFill>
              <a:effectLst/>
              <a:cs typeface="B Titr" panose="00000700000000000000" pitchFamily="2" charset="-78"/>
            </a:endParaRPr>
          </a:p>
        </p:txBody>
      </p:sp>
    </p:spTree>
    <p:extLst>
      <p:ext uri="{BB962C8B-B14F-4D97-AF65-F5344CB8AC3E}">
        <p14:creationId xmlns:p14="http://schemas.microsoft.com/office/powerpoint/2010/main" val="728785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196752"/>
            <a:ext cx="9144000" cy="561662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40000" marR="0" lvl="0" indent="-540000" algn="justLow" defTabSz="914400" rtl="1" eaLnBrk="0" fontAlgn="base" latinLnBrk="0" hangingPunct="0">
              <a:lnSpc>
                <a:spcPts val="5000"/>
              </a:lnSpc>
              <a:spcBef>
                <a:spcPct val="0"/>
              </a:spcBef>
              <a:spcAft>
                <a:spcPct val="0"/>
              </a:spcAft>
              <a:buClrTx/>
              <a:buSzTx/>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1- بایستی بپذیریم ارز مؤلفه مهمی در اقتصاد ایران است.</a:t>
            </a:r>
          </a:p>
          <a:p>
            <a:pPr marL="540000" marR="0" lvl="0" indent="-540000" algn="justLow" defTabSz="914400" rtl="1" eaLnBrk="0" fontAlgn="base" latinLnBrk="0" hangingPunct="0">
              <a:lnSpc>
                <a:spcPts val="5000"/>
              </a:lnSpc>
              <a:spcBef>
                <a:spcPct val="0"/>
              </a:spcBef>
              <a:spcAft>
                <a:spcPct val="0"/>
              </a:spcAft>
              <a:buClrTx/>
              <a:buSzTx/>
              <a:tabLst/>
              <a:defRPr/>
            </a:pPr>
            <a:r>
              <a:rPr lang="fa-IR" sz="2400" dirty="0">
                <a:solidFill>
                  <a:srgbClr val="000000"/>
                </a:solidFill>
                <a:cs typeface="B Titr" panose="00000700000000000000" pitchFamily="2" charset="-78"/>
              </a:rPr>
              <a:t>2- مدیریت نرخ ارز برای اقتصاد ایران واجد اهمیت است.</a:t>
            </a:r>
          </a:p>
          <a:p>
            <a:pPr marL="540000" marR="0" lvl="0" indent="-540000" algn="justLow" defTabSz="914400" rtl="1" eaLnBrk="0" fontAlgn="base" latinLnBrk="0" hangingPunct="0">
              <a:lnSpc>
                <a:spcPts val="5000"/>
              </a:lnSpc>
              <a:spcBef>
                <a:spcPct val="0"/>
              </a:spcBef>
              <a:spcAft>
                <a:spcPct val="0"/>
              </a:spcAft>
              <a:buClrTx/>
              <a:buSzTx/>
              <a:tabLst/>
              <a:defRPr/>
            </a:pPr>
            <a:r>
              <a:rPr lang="fa-IR" sz="2400" dirty="0">
                <a:solidFill>
                  <a:srgbClr val="000000"/>
                </a:solidFill>
                <a:cs typeface="B Titr" panose="00000700000000000000" pitchFamily="2" charset="-78"/>
              </a:rPr>
              <a:t>3- عده ای آدرس رژیم ارز شناور مدیریت شده می دهند در حالی که تفسیر نادرست آنها از رژیم ارز شناور مدیریت شده و نادیده گرفتن شرایط محیطی تجاری و سیاسی کشور، می تواند به اقدامات و نتایج نگران کننده منجر شود.</a:t>
            </a:r>
          </a:p>
          <a:p>
            <a:pPr marL="540000" marR="0" lvl="0" indent="-540000" algn="justLow" defTabSz="914400" rtl="1" eaLnBrk="0" fontAlgn="base" latinLnBrk="0" hangingPunct="0">
              <a:spcBef>
                <a:spcPct val="0"/>
              </a:spcBef>
              <a:spcAft>
                <a:spcPct val="0"/>
              </a:spcAft>
              <a:buClrTx/>
              <a:buSzTx/>
              <a:tabLst/>
              <a:defRPr/>
            </a:pPr>
            <a:endParaRPr lang="fa-IR" sz="2400" dirty="0">
              <a:solidFill>
                <a:srgbClr val="000000"/>
              </a:solidFill>
              <a:cs typeface="B Titr" panose="00000700000000000000" pitchFamily="2" charset="-78"/>
            </a:endParaRPr>
          </a:p>
          <a:p>
            <a:pPr marL="540000" marR="0" lvl="0" indent="-540000" algn="justLow" defTabSz="914400" rtl="1" eaLnBrk="0" fontAlgn="base" latinLnBrk="0" hangingPunct="0">
              <a:lnSpc>
                <a:spcPts val="5000"/>
              </a:lnSpc>
              <a:spcBef>
                <a:spcPct val="0"/>
              </a:spcBef>
              <a:spcAft>
                <a:spcPct val="0"/>
              </a:spcAft>
              <a:buClrTx/>
              <a:buSzTx/>
              <a:tabLst/>
              <a:defRPr/>
            </a:pPr>
            <a:r>
              <a:rPr kumimoji="0" lang="fa-IR" sz="2400" b="0" i="0" u="none" strike="noStrike" kern="1200" cap="none" spc="0" normalizeH="0" baseline="0" noProof="0" dirty="0">
                <a:ln>
                  <a:noFill/>
                </a:ln>
                <a:solidFill>
                  <a:srgbClr val="C00000"/>
                </a:solidFill>
                <a:effectLst/>
                <a:uLnTx/>
                <a:uFillTx/>
                <a:latin typeface="Arial" panose="020B0604020202020204" pitchFamily="34" charset="0"/>
                <a:ea typeface="+mn-ea"/>
                <a:cs typeface="B Titr" panose="00000700000000000000" pitchFamily="2" charset="-78"/>
              </a:rPr>
              <a:t>* </a:t>
            </a:r>
            <a:r>
              <a:rPr kumimoji="0" lang="fa-IR" sz="2400" b="0" i="0" u="none" strike="noStrike" kern="1200" cap="none" spc="0" normalizeH="0" noProof="0" dirty="0">
                <a:ln>
                  <a:noFill/>
                </a:ln>
                <a:solidFill>
                  <a:srgbClr val="C00000"/>
                </a:solidFill>
                <a:effectLst/>
                <a:uLnTx/>
                <a:uFillTx/>
                <a:latin typeface="Arial" panose="020B0604020202020204" pitchFamily="34" charset="0"/>
                <a:ea typeface="+mn-ea"/>
                <a:cs typeface="B Titr" panose="00000700000000000000" pitchFamily="2" charset="-78"/>
              </a:rPr>
              <a:t>  </a:t>
            </a:r>
            <a:r>
              <a:rPr kumimoji="0" lang="fa-IR" sz="2400" b="0" i="0" u="none" strike="noStrike" kern="1200" cap="none" spc="0" normalizeH="0" baseline="0" noProof="0" dirty="0">
                <a:ln>
                  <a:noFill/>
                </a:ln>
                <a:solidFill>
                  <a:srgbClr val="C00000"/>
                </a:solidFill>
                <a:effectLst/>
                <a:uLnTx/>
                <a:uFillTx/>
                <a:latin typeface="Arial" panose="020B0604020202020204" pitchFamily="34" charset="0"/>
                <a:ea typeface="+mn-ea"/>
                <a:cs typeface="B Titr" panose="00000700000000000000" pitchFamily="2" charset="-78"/>
              </a:rPr>
              <a:t>در پایان</a:t>
            </a:r>
            <a:r>
              <a:rPr kumimoji="0" lang="fa-IR" sz="2400" b="0" i="0" u="none" strike="noStrike" kern="1200" cap="none" spc="0" normalizeH="0" noProof="0" dirty="0">
                <a:ln>
                  <a:noFill/>
                </a:ln>
                <a:solidFill>
                  <a:srgbClr val="C00000"/>
                </a:solidFill>
                <a:effectLst/>
                <a:uLnTx/>
                <a:uFillTx/>
                <a:latin typeface="Arial" panose="020B0604020202020204" pitchFamily="34" charset="0"/>
                <a:ea typeface="+mn-ea"/>
                <a:cs typeface="B Titr" panose="00000700000000000000" pitchFamily="2" charset="-78"/>
              </a:rPr>
              <a:t> اقتدار بانک مرکزی در برنامه های آن در جهت آرامش و بویژه ثبات نرخ ارز و کمک به تولید ملی بایستی مورد توجه و در دستور کار کلیه ارکان </a:t>
            </a:r>
            <a:r>
              <a:rPr kumimoji="0" lang="fa-IR" sz="2400" b="0" i="0" u="none" strike="noStrike" kern="1200" cap="none" spc="0" normalizeH="0" noProof="0">
                <a:ln>
                  <a:noFill/>
                </a:ln>
                <a:solidFill>
                  <a:srgbClr val="C00000"/>
                </a:solidFill>
                <a:effectLst/>
                <a:uLnTx/>
                <a:uFillTx/>
                <a:latin typeface="Arial" panose="020B0604020202020204" pitchFamily="34" charset="0"/>
                <a:ea typeface="+mn-ea"/>
                <a:cs typeface="B Titr" panose="00000700000000000000" pitchFamily="2" charset="-78"/>
              </a:rPr>
              <a:t>کشور باشد</a:t>
            </a:r>
            <a:r>
              <a:rPr kumimoji="0" lang="fa-IR" sz="2400" b="0" i="0" u="none" strike="noStrike" kern="1200" cap="none" spc="0" normalizeH="0" noProof="0" dirty="0">
                <a:ln>
                  <a:noFill/>
                </a:ln>
                <a:solidFill>
                  <a:srgbClr val="C00000"/>
                </a:solidFill>
                <a:effectLst/>
                <a:uLnTx/>
                <a:uFillTx/>
                <a:latin typeface="Arial" panose="020B0604020202020204" pitchFamily="34" charset="0"/>
                <a:ea typeface="+mn-ea"/>
                <a:cs typeface="B Titr" panose="00000700000000000000" pitchFamily="2" charset="-78"/>
              </a:rPr>
              <a:t>.</a:t>
            </a:r>
            <a:endParaRPr kumimoji="0" lang="fa-IR" sz="2400" b="0" i="0" u="none" strike="noStrike" kern="1200" cap="none" spc="0" normalizeH="0" baseline="0" noProof="0" dirty="0">
              <a:ln>
                <a:noFill/>
              </a:ln>
              <a:solidFill>
                <a:srgbClr val="C00000"/>
              </a:solidFill>
              <a:effectLst/>
              <a:uLnTx/>
              <a:uFillTx/>
              <a:latin typeface="Arial" panose="020B0604020202020204" pitchFamily="34" charset="0"/>
              <a:ea typeface="+mn-ea"/>
              <a:cs typeface="B Titr" panose="00000700000000000000" pitchFamily="2" charset="-78"/>
            </a:endParaRPr>
          </a:p>
        </p:txBody>
      </p:sp>
      <p:sp>
        <p:nvSpPr>
          <p:cNvPr id="4" name="Rectangle 3">
            <a:extLst>
              <a:ext uri="{FF2B5EF4-FFF2-40B4-BE49-F238E27FC236}">
                <a16:creationId xmlns:a16="http://schemas.microsoft.com/office/drawing/2014/main" id="{668C58F3-B220-4B71-B609-D51BBF02EAD4}"/>
              </a:ext>
            </a:extLst>
          </p:cNvPr>
          <p:cNvSpPr/>
          <p:nvPr/>
        </p:nvSpPr>
        <p:spPr bwMode="auto">
          <a:xfrm>
            <a:off x="144488" y="44624"/>
            <a:ext cx="8820000" cy="108012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6500"/>
              </a:lnSpc>
              <a:spcBef>
                <a:spcPct val="0"/>
              </a:spcBef>
              <a:spcAft>
                <a:spcPct val="0"/>
              </a:spcAft>
              <a:buClrTx/>
              <a:buSzTx/>
              <a:buFontTx/>
              <a:buNone/>
              <a:tabLst/>
              <a:defRPr/>
            </a:pPr>
            <a:r>
              <a:rPr kumimoji="0" lang="fa-IR" sz="3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جمع بندی :</a:t>
            </a:r>
          </a:p>
        </p:txBody>
      </p:sp>
    </p:spTree>
    <p:extLst>
      <p:ext uri="{BB962C8B-B14F-4D97-AF65-F5344CB8AC3E}">
        <p14:creationId xmlns:p14="http://schemas.microsoft.com/office/powerpoint/2010/main" val="3260299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196752"/>
            <a:ext cx="9144000" cy="561662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4- دام هائی که می تواند تحت عنوان ارز شناور مدیریت شده صدمات سنگینی به اقتصاد بزند:</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نرخ های تلگرامی پرچم و معیار نرخ ارز انگاشته می شود</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تعیین نرخ ارز توسط مراجع نامعتبر و کانالهای تلگرامی</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غلبه بازار سیاه بر بازار رسمی </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تحمیل نقدینگی زیاد برای تأمین ارز گران</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بی ثباتی و تورم افسارگسیخته </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شوک های پی در پی به نرخ ارز</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رهاسازی و سقوط ارزش پول ملی</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گسترش بازار زیرزمینی ارز</a:t>
            </a:r>
          </a:p>
          <a:p>
            <a:pPr marL="540000" marR="0" lvl="0" indent="-540000" algn="justLow" defTabSz="914400" rtl="1" eaLnBrk="0" fontAlgn="base" latinLnBrk="0" hangingPunct="0">
              <a:lnSpc>
                <a:spcPts val="39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 فشار روزافزون بر مردم و کسب و کارها</a:t>
            </a:r>
          </a:p>
        </p:txBody>
      </p:sp>
      <p:sp>
        <p:nvSpPr>
          <p:cNvPr id="4" name="Rectangle 3">
            <a:extLst>
              <a:ext uri="{FF2B5EF4-FFF2-40B4-BE49-F238E27FC236}">
                <a16:creationId xmlns:a16="http://schemas.microsoft.com/office/drawing/2014/main" id="{668C58F3-B220-4B71-B609-D51BBF02EAD4}"/>
              </a:ext>
            </a:extLst>
          </p:cNvPr>
          <p:cNvSpPr/>
          <p:nvPr/>
        </p:nvSpPr>
        <p:spPr bwMode="auto">
          <a:xfrm>
            <a:off x="144488" y="44624"/>
            <a:ext cx="8820000" cy="108012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1" fontAlgn="base" latinLnBrk="0" hangingPunct="1">
              <a:lnSpc>
                <a:spcPts val="6500"/>
              </a:lnSpc>
              <a:spcBef>
                <a:spcPct val="0"/>
              </a:spcBef>
              <a:spcAft>
                <a:spcPct val="0"/>
              </a:spcAft>
              <a:buClrTx/>
              <a:buSzTx/>
              <a:buFontTx/>
              <a:buNone/>
              <a:tabLst/>
              <a:defRPr/>
            </a:pPr>
            <a:r>
              <a:rPr kumimoji="0" lang="fa-IR" sz="3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جمع بندی :</a:t>
            </a:r>
          </a:p>
        </p:txBody>
      </p:sp>
    </p:spTree>
    <p:extLst>
      <p:ext uri="{BB962C8B-B14F-4D97-AF65-F5344CB8AC3E}">
        <p14:creationId xmlns:p14="http://schemas.microsoft.com/office/powerpoint/2010/main" val="2460723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144488" y="44624"/>
            <a:ext cx="8820000" cy="72008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مرور تجربه کشورها در ایجاد ثبات و حمایت از تولید ملی</a:t>
            </a:r>
          </a:p>
        </p:txBody>
      </p:sp>
      <p:sp>
        <p:nvSpPr>
          <p:cNvPr id="3" name="Rectangle 2">
            <a:extLst>
              <a:ext uri="{FF2B5EF4-FFF2-40B4-BE49-F238E27FC236}">
                <a16:creationId xmlns:a16="http://schemas.microsoft.com/office/drawing/2014/main" id="{2C862B6C-DE99-47ED-B6E1-D1AF412B5665}"/>
              </a:ext>
            </a:extLst>
          </p:cNvPr>
          <p:cNvSpPr/>
          <p:nvPr/>
        </p:nvSpPr>
        <p:spPr bwMode="auto">
          <a:xfrm>
            <a:off x="0" y="764704"/>
            <a:ext cx="9144000" cy="609329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a:lnSpc>
                <a:spcPts val="5500"/>
              </a:lnSpc>
            </a:pPr>
            <a:r>
              <a:rPr lang="fa-IR" sz="2400" dirty="0">
                <a:solidFill>
                  <a:srgbClr val="000000"/>
                </a:solidFill>
                <a:cs typeface="B Titr" panose="00000700000000000000" pitchFamily="2" charset="-78"/>
              </a:rPr>
              <a:t>بررسی تجربه تاریخی کشورها نشان می دهد هیچ کدام از کشورها ابتدائاً با ایدئولوژی بازار آزاد و سیاست های ترویج یافته توسط بانک جهانی و صندوق بین المللی پول (سیاست هایی از قبیل آزادسازی تجارت، آزادسازی پول و حساب سرمایه و سرمایه گذاری خارجی) به توسعه دست نیافتند؛ بلکه همه عناصر و متغیرهای اقتصادی برای حفظ و ارتقاء صنایع داخلی کنترل می کردند:</a:t>
            </a:r>
          </a:p>
          <a:p>
            <a:pPr marL="342900" indent="-342900" algn="justLow" rtl="1">
              <a:lnSpc>
                <a:spcPts val="5500"/>
              </a:lnSpc>
              <a:buFont typeface="Wingdings" panose="05000000000000000000" pitchFamily="2" charset="2"/>
              <a:buChar char="v"/>
            </a:pPr>
            <a:r>
              <a:rPr lang="fa-IR" sz="2400" dirty="0">
                <a:solidFill>
                  <a:srgbClr val="FF0000"/>
                </a:solidFill>
                <a:cs typeface="B Titr" panose="00000700000000000000" pitchFamily="2" charset="-78"/>
              </a:rPr>
              <a:t>انگلستان</a:t>
            </a:r>
            <a:r>
              <a:rPr lang="fa-IR" sz="2400" dirty="0">
                <a:solidFill>
                  <a:srgbClr val="000000"/>
                </a:solidFill>
                <a:cs typeface="B Titr" panose="00000700000000000000" pitchFamily="2" charset="-78"/>
              </a:rPr>
              <a:t> به عنوان اولین کشور صنعتی شده، در دوره خیزش اقتصادی خود از صنایع داخلی شدیداً حمایت کرد و تنها پس از تفوق صنعتی و برتری فناوری تولیدی بریتانیا بود که سیاست های تجارت آزاد را پی گیری کرد.</a:t>
            </a:r>
          </a:p>
          <a:p>
            <a:pPr lvl="0" algn="justLow" rtl="1">
              <a:lnSpc>
                <a:spcPts val="5500"/>
              </a:lnSpc>
            </a:pPr>
            <a:endParaRPr lang="fa-IR" sz="2400" dirty="0">
              <a:solidFill>
                <a:srgbClr val="000000"/>
              </a:solidFill>
              <a:cs typeface="B Titr" panose="00000700000000000000" pitchFamily="2" charset="-78"/>
            </a:endParaRPr>
          </a:p>
        </p:txBody>
      </p:sp>
    </p:spTree>
    <p:extLst>
      <p:ext uri="{BB962C8B-B14F-4D97-AF65-F5344CB8AC3E}">
        <p14:creationId xmlns:p14="http://schemas.microsoft.com/office/powerpoint/2010/main" val="2412858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908720"/>
            <a:ext cx="9144000" cy="594928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04000" marR="0" lvl="0" indent="-504000" algn="justLow" defTabSz="914400" rtl="1" eaLnBrk="0" fontAlgn="base" latinLnBrk="0" hangingPunct="0">
              <a:lnSpc>
                <a:spcPts val="62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رهبران </a:t>
            </a:r>
            <a:r>
              <a:rPr kumimoji="0" lang="fa-IR" sz="2400" b="0" i="0" u="none" strike="noStrike" kern="1200" cap="none" spc="0" normalizeH="0" baseline="0" noProof="0" dirty="0">
                <a:ln>
                  <a:noFill/>
                </a:ln>
                <a:solidFill>
                  <a:srgbClr val="FF0000"/>
                </a:solidFill>
                <a:effectLst/>
                <a:uLnTx/>
                <a:uFillTx/>
                <a:latin typeface="Arial" panose="020B0604020202020204" pitchFamily="34" charset="0"/>
                <a:ea typeface="+mn-ea"/>
                <a:cs typeface="B Titr" panose="00000700000000000000" pitchFamily="2" charset="-78"/>
              </a:rPr>
              <a:t>آمریکا</a:t>
            </a: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 بعد از استقلال از بریتانیا، سیاست حمایت از تولید داخلی را برگزیدند. حمایت همه جانبه این کشور از تولید ملّی تا حدود 150 سال پس از استقلال طول کشید.</a:t>
            </a:r>
          </a:p>
          <a:p>
            <a:pPr marL="504000" indent="-504000" algn="justLow" rtl="1">
              <a:lnSpc>
                <a:spcPts val="6200"/>
              </a:lnSpc>
              <a:buFont typeface="Wingdings" panose="05000000000000000000" pitchFamily="2" charset="2"/>
              <a:buChar char="v"/>
              <a:defRPr/>
            </a:pPr>
            <a:r>
              <a:rPr lang="fa-IR" sz="2400" dirty="0">
                <a:solidFill>
                  <a:srgbClr val="000000"/>
                </a:solidFill>
                <a:cs typeface="B Titr" panose="00000700000000000000" pitchFamily="2" charset="-78"/>
              </a:rPr>
              <a:t>در </a:t>
            </a:r>
            <a:r>
              <a:rPr lang="fa-IR" sz="2400" dirty="0">
                <a:solidFill>
                  <a:srgbClr val="FF0000"/>
                </a:solidFill>
                <a:cs typeface="B Titr" panose="00000700000000000000" pitchFamily="2" charset="-78"/>
              </a:rPr>
              <a:t>آلمان غربی </a:t>
            </a:r>
            <a:r>
              <a:rPr lang="fa-IR" sz="2400" dirty="0">
                <a:solidFill>
                  <a:srgbClr val="000000"/>
                </a:solidFill>
                <a:cs typeface="B Titr" panose="00000700000000000000" pitchFamily="2" charset="-78"/>
              </a:rPr>
              <a:t>یکی از عوامل اساسی در جلب اعتماد مردم و همچنین تشدید روند سرمایه گذاری ها و پس اندازها، ثبات و هماهنگی در سیاست های اقتصادی بوده است. یکی از درس های بسیار مهم تجربه آلمان، نهادینه شدن تولید در هویت ملت آلمان است.</a:t>
            </a:r>
          </a:p>
          <a:p>
            <a:pPr marR="0" lvl="0" algn="justLow" defTabSz="914400" rtl="1" eaLnBrk="0" fontAlgn="base" latinLnBrk="0" hangingPunct="0">
              <a:lnSpc>
                <a:spcPts val="6200"/>
              </a:lnSpc>
              <a:spcBef>
                <a:spcPct val="0"/>
              </a:spcBef>
              <a:spcAft>
                <a:spcPct val="0"/>
              </a:spcAft>
              <a:buClrTx/>
              <a:buSzTx/>
              <a:tabLst/>
              <a:defRPr/>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5" name="Rectangle 4">
            <a:extLst>
              <a:ext uri="{FF2B5EF4-FFF2-40B4-BE49-F238E27FC236}">
                <a16:creationId xmlns:a16="http://schemas.microsoft.com/office/drawing/2014/main" id="{5D958669-98F6-4C1B-825A-99ED8E0FEF6C}"/>
              </a:ext>
            </a:extLst>
          </p:cNvPr>
          <p:cNvSpPr/>
          <p:nvPr/>
        </p:nvSpPr>
        <p:spPr bwMode="auto">
          <a:xfrm>
            <a:off x="144488" y="44624"/>
            <a:ext cx="8820000" cy="72008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مرور تجربه کشورها در ایجاد ثبات و حمایت از تولید ملی</a:t>
            </a:r>
          </a:p>
        </p:txBody>
      </p:sp>
    </p:spTree>
    <p:extLst>
      <p:ext uri="{BB962C8B-B14F-4D97-AF65-F5344CB8AC3E}">
        <p14:creationId xmlns:p14="http://schemas.microsoft.com/office/powerpoint/2010/main" val="2473094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764704"/>
            <a:ext cx="9144000" cy="597666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04000" marR="0" lvl="0" indent="-504000" algn="justLow" defTabSz="914400" rtl="1" eaLnBrk="0" fontAlgn="base" latinLnBrk="0" hangingPunct="0">
              <a:lnSpc>
                <a:spcPts val="48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طبق اذعان بانک جهانی در سال 1993، مکانیسم دخالت در تخصیص اعتبار عامل اصلی معجزه اقتصادی </a:t>
            </a:r>
            <a:r>
              <a:rPr kumimoji="0" lang="fa-IR" sz="2400" b="0" i="0" u="none" strike="noStrike" kern="1200" cap="none" spc="0" normalizeH="0" baseline="0" noProof="0" dirty="0">
                <a:ln>
                  <a:noFill/>
                </a:ln>
                <a:solidFill>
                  <a:srgbClr val="FF0000"/>
                </a:solidFill>
                <a:effectLst/>
                <a:uLnTx/>
                <a:uFillTx/>
                <a:latin typeface="Arial" panose="020B0604020202020204" pitchFamily="34" charset="0"/>
                <a:ea typeface="+mn-ea"/>
                <a:cs typeface="B Titr" panose="00000700000000000000" pitchFamily="2" charset="-78"/>
              </a:rPr>
              <a:t>شرق آسیا </a:t>
            </a: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بود. در واقع هدایت اعتبار همانند یک کاتالیزور مهم برای رشد اقتصادی پس از جنگ جهانی دوم در کشورهای آسیایی چون</a:t>
            </a:r>
            <a:r>
              <a:rPr kumimoji="0" lang="fa-IR" sz="2400" b="0" i="0" u="none" strike="noStrike" kern="1200" cap="none" spc="0" normalizeH="0" baseline="0" noProof="0" dirty="0">
                <a:ln>
                  <a:noFill/>
                </a:ln>
                <a:solidFill>
                  <a:srgbClr val="FF0000"/>
                </a:solidFill>
                <a:effectLst/>
                <a:uLnTx/>
                <a:uFillTx/>
                <a:latin typeface="Arial" panose="020B0604020202020204" pitchFamily="34" charset="0"/>
                <a:ea typeface="+mn-ea"/>
                <a:cs typeface="B Titr" panose="00000700000000000000" pitchFamily="2" charset="-78"/>
              </a:rPr>
              <a:t> ژاپن، کره جنوبی، چین، تایوان، تایلند و اندونزی </a:t>
            </a: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شناخته می شود. ایده اصلی برنامه هدایت اعتبار، جهت دهی خلق اعتبارات بانکی به بخش های مولّد و جلوگیری از وام دهی به بخش های نامولّد(خرید دارایی ها، سفته بازی در بخش مالی، مسکن، ارز و ...) است.</a:t>
            </a:r>
          </a:p>
          <a:p>
            <a:pPr marL="504000" indent="-504000" algn="justLow" rtl="1">
              <a:lnSpc>
                <a:spcPts val="4800"/>
              </a:lnSpc>
              <a:buFont typeface="Wingdings" panose="05000000000000000000" pitchFamily="2" charset="2"/>
              <a:buChar char="v"/>
              <a:defRPr/>
            </a:pPr>
            <a:r>
              <a:rPr lang="fa-IR" sz="2400" dirty="0">
                <a:solidFill>
                  <a:srgbClr val="000000"/>
                </a:solidFill>
                <a:cs typeface="B Titr" panose="00000700000000000000" pitchFamily="2" charset="-78"/>
              </a:rPr>
              <a:t>سیاستگذاران و مدیران روسیه بخش زیادی از سیاست های اقتصادی خود را بر تقویت تولید ملّی و افزایش رفاه شهروندان متمرکز کرده اند.</a:t>
            </a:r>
          </a:p>
          <a:p>
            <a:pPr marR="0" lvl="0" algn="justLow" defTabSz="914400" rtl="1" eaLnBrk="0" fontAlgn="base" latinLnBrk="0" hangingPunct="0">
              <a:lnSpc>
                <a:spcPts val="4800"/>
              </a:lnSpc>
              <a:spcBef>
                <a:spcPct val="0"/>
              </a:spcBef>
              <a:spcAft>
                <a:spcPct val="0"/>
              </a:spcAft>
              <a:buClrTx/>
              <a:buSzTx/>
              <a:tabLst/>
              <a:defRPr/>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4" name="Rectangle 3">
            <a:extLst>
              <a:ext uri="{FF2B5EF4-FFF2-40B4-BE49-F238E27FC236}">
                <a16:creationId xmlns:a16="http://schemas.microsoft.com/office/drawing/2014/main" id="{91D80407-7A41-4F93-9C3B-DC3F8C0D5069}"/>
              </a:ext>
            </a:extLst>
          </p:cNvPr>
          <p:cNvSpPr/>
          <p:nvPr/>
        </p:nvSpPr>
        <p:spPr bwMode="auto">
          <a:xfrm>
            <a:off x="144488" y="44624"/>
            <a:ext cx="8820000" cy="72008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rPr>
              <a:t>مرور تجربه کشورها در ایجاد ثبات و حمایت از تولید ملی</a:t>
            </a:r>
          </a:p>
        </p:txBody>
      </p:sp>
    </p:spTree>
    <p:extLst>
      <p:ext uri="{BB962C8B-B14F-4D97-AF65-F5344CB8AC3E}">
        <p14:creationId xmlns:p14="http://schemas.microsoft.com/office/powerpoint/2010/main" val="411625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BC205FC-40F7-4B54-B360-8620BE3D5BBF}"/>
              </a:ext>
            </a:extLst>
          </p:cNvPr>
          <p:cNvSpPr/>
          <p:nvPr/>
        </p:nvSpPr>
        <p:spPr bwMode="auto">
          <a:xfrm>
            <a:off x="-35496" y="188640"/>
            <a:ext cx="9144000" cy="652534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lvl="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ارز موتور اصلی تورم در اقتصاد ایران</a:t>
            </a:r>
          </a:p>
          <a:p>
            <a:pPr marL="342900" lvl="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تأثیر نرخ ارز بر تورّم</a:t>
            </a:r>
          </a:p>
          <a:p>
            <a:pPr marL="342900" lvl="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نظام ارزی شناور مدیریت شده در خدمت تضعیف پول ملّی یا تقویت پول ملّی</a:t>
            </a:r>
          </a:p>
          <a:p>
            <a:pPr marL="34290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مسلط کردن نرخ ارز بازار سیاه تحت عنوان رژیم ارزی شناور مدیریت شده</a:t>
            </a:r>
          </a:p>
          <a:p>
            <a:pPr marL="34290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 رونق صادرات با انواع ابزارها و مشوق ها و نه نرخ ارز رها شده</a:t>
            </a:r>
          </a:p>
          <a:p>
            <a:pPr marL="34290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تثبیت نرخ ارز ضرورت و نیاز انکارناپذیر برای مهار تورّم و رونق تولید</a:t>
            </a:r>
          </a:p>
          <a:p>
            <a:pPr marL="34290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جمع بندی</a:t>
            </a:r>
          </a:p>
          <a:p>
            <a:pPr marL="342900" indent="-342900" algn="justLow" rtl="1" eaLnBrk="1" hangingPunct="1">
              <a:lnSpc>
                <a:spcPts val="6100"/>
              </a:lnSpc>
              <a:buFont typeface="Wingdings" panose="05000000000000000000" pitchFamily="2" charset="2"/>
              <a:buChar char="ü"/>
            </a:pPr>
            <a:r>
              <a:rPr lang="fa-IR" sz="2400" dirty="0">
                <a:solidFill>
                  <a:srgbClr val="0000FF"/>
                </a:solidFill>
                <a:cs typeface="B Titr" panose="00000700000000000000" pitchFamily="2" charset="-78"/>
              </a:rPr>
              <a:t>مرور تجربه کشورها در ایجاد ثبات و حمایت از تولید ملی</a:t>
            </a:r>
          </a:p>
          <a:p>
            <a:pPr algn="justLow" rtl="1" eaLnBrk="1" hangingPunct="1">
              <a:lnSpc>
                <a:spcPts val="6100"/>
              </a:lnSpc>
            </a:pPr>
            <a:endParaRPr lang="fa-IR" sz="2400" dirty="0">
              <a:solidFill>
                <a:srgbClr val="0000FF"/>
              </a:solidFill>
              <a:cs typeface="B Titr" panose="00000700000000000000" pitchFamily="2" charset="-78"/>
            </a:endParaRPr>
          </a:p>
          <a:p>
            <a:pPr marL="342900" indent="-342900" algn="justLow" rtl="1" eaLnBrk="1" hangingPunct="1">
              <a:lnSpc>
                <a:spcPts val="6100"/>
              </a:lnSpc>
              <a:buFont typeface="Wingdings" panose="05000000000000000000" pitchFamily="2" charset="2"/>
              <a:buChar char="ü"/>
            </a:pPr>
            <a:endParaRPr lang="fa-IR" sz="2400" dirty="0">
              <a:solidFill>
                <a:srgbClr val="0000FF"/>
              </a:solidFill>
              <a:cs typeface="B Titr" panose="00000700000000000000" pitchFamily="2" charset="-78"/>
            </a:endParaRPr>
          </a:p>
          <a:p>
            <a:pPr marL="342900" indent="-342900" algn="justLow" rtl="1" eaLnBrk="1" hangingPunct="1">
              <a:lnSpc>
                <a:spcPts val="6100"/>
              </a:lnSpc>
              <a:buFont typeface="Wingdings" panose="05000000000000000000" pitchFamily="2" charset="2"/>
              <a:buChar char="ü"/>
            </a:pPr>
            <a:endParaRPr lang="fa-IR" sz="2400" dirty="0">
              <a:solidFill>
                <a:srgbClr val="0000FF"/>
              </a:solidFill>
              <a:cs typeface="B Titr" panose="00000700000000000000" pitchFamily="2" charset="-78"/>
            </a:endParaRPr>
          </a:p>
          <a:p>
            <a:pPr marL="342900" lvl="0" indent="-342900" algn="justLow" rtl="1" eaLnBrk="1" hangingPunct="1">
              <a:lnSpc>
                <a:spcPts val="6100"/>
              </a:lnSpc>
              <a:buFont typeface="Wingdings" panose="05000000000000000000" pitchFamily="2" charset="2"/>
              <a:buChar char="ü"/>
            </a:pPr>
            <a:endParaRPr lang="fa-IR" sz="2400" dirty="0">
              <a:solidFill>
                <a:srgbClr val="0000FF"/>
              </a:solidFill>
              <a:cs typeface="B Titr" panose="00000700000000000000" pitchFamily="2" charset="-78"/>
            </a:endParaRPr>
          </a:p>
          <a:p>
            <a:pPr marL="342900" lvl="0" indent="-342900" algn="justLow" rtl="1" eaLnBrk="1" hangingPunct="1">
              <a:lnSpc>
                <a:spcPts val="6100"/>
              </a:lnSpc>
              <a:buFont typeface="Wingdings" panose="05000000000000000000" pitchFamily="2" charset="2"/>
              <a:buChar char="ü"/>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109564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BC205FC-40F7-4B54-B360-8620BE3D5BBF}"/>
              </a:ext>
            </a:extLst>
          </p:cNvPr>
          <p:cNvSpPr/>
          <p:nvPr/>
        </p:nvSpPr>
        <p:spPr bwMode="auto">
          <a:xfrm>
            <a:off x="-108520" y="-99392"/>
            <a:ext cx="9144000" cy="695739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ctr" rtl="1" eaLnBrk="1" hangingPunct="1">
              <a:lnSpc>
                <a:spcPts val="6100"/>
              </a:lnSpc>
            </a:pPr>
            <a:r>
              <a:rPr lang="fa-IR" sz="2000" dirty="0">
                <a:solidFill>
                  <a:srgbClr val="0000FF"/>
                </a:solidFill>
                <a:cs typeface="B Titr" panose="00000700000000000000" pitchFamily="2" charset="-78"/>
              </a:rPr>
              <a:t>ارز موتور اصلی تورم در اقتصاد ایران</a:t>
            </a:r>
          </a:p>
          <a:p>
            <a:pPr algn="just" rtl="1" eaLnBrk="1" hangingPunct="1">
              <a:lnSpc>
                <a:spcPts val="6100"/>
              </a:lnSpc>
            </a:pPr>
            <a:r>
              <a:rPr lang="fa-IR" sz="1600" dirty="0">
                <a:solidFill>
                  <a:srgbClr val="0000FF"/>
                </a:solidFill>
                <a:cs typeface="B Titr" panose="00000700000000000000" pitchFamily="2" charset="-78"/>
              </a:rPr>
              <a:t>1)دیدگاه متعارف تورم را ناشی از کشش تقاضا و نقدینگی را عامل تورم و صرفا کنترل نقدینگی را راه چاره می دانند.این در حالی است که نسبت نقدینگی به </a:t>
            </a:r>
            <a:r>
              <a:rPr lang="en-US" sz="1600" dirty="0">
                <a:solidFill>
                  <a:srgbClr val="0000FF"/>
                </a:solidFill>
                <a:cs typeface="B Titr" panose="00000700000000000000" pitchFamily="2" charset="-78"/>
              </a:rPr>
              <a:t>GDP</a:t>
            </a:r>
            <a:r>
              <a:rPr lang="fa-IR" sz="1600" dirty="0">
                <a:solidFill>
                  <a:srgbClr val="0000FF"/>
                </a:solidFill>
                <a:cs typeface="B Titr" panose="00000700000000000000" pitchFamily="2" charset="-78"/>
              </a:rPr>
              <a:t> 75 درصد و همزمان تولید با کمبود شدید تامین مالی در اقتصاد بانک محور است.</a:t>
            </a:r>
          </a:p>
          <a:p>
            <a:pPr algn="just" rtl="1" eaLnBrk="1" hangingPunct="1">
              <a:lnSpc>
                <a:spcPts val="6100"/>
              </a:lnSpc>
            </a:pPr>
            <a:r>
              <a:rPr lang="fa-IR" sz="1600" dirty="0">
                <a:solidFill>
                  <a:srgbClr val="0000FF"/>
                </a:solidFill>
                <a:cs typeface="B Titr" panose="00000700000000000000" pitchFamily="2" charset="-78"/>
              </a:rPr>
              <a:t>2)تحلیل کمی سری های زمانی متغیرهای اقتصادی در 19 سال اخیر نشان می دهد متغیر نرخ ارز غیررسمی بیشترین اثر را بر افزایش نرخ تورم نسبت به سایر متغیرها نظیر نقدینگی کسری بودجه و مجموع تراز نامه بانک ها دارد و با تغییرات نرخ ارز غیررسمی  می توان تغییرات تورم را پیش بینی کرد/</a:t>
            </a:r>
          </a:p>
          <a:p>
            <a:pPr algn="just" rtl="1" eaLnBrk="1" hangingPunct="1">
              <a:lnSpc>
                <a:spcPts val="6100"/>
              </a:lnSpc>
            </a:pPr>
            <a:r>
              <a:rPr lang="fa-IR" sz="1600" dirty="0">
                <a:solidFill>
                  <a:srgbClr val="0000FF"/>
                </a:solidFill>
                <a:cs typeface="B Titr" panose="00000700000000000000" pitchFamily="2" charset="-78"/>
              </a:rPr>
              <a:t>3) از سال 92 تا سال 96 که نسبت نقدینگی به </a:t>
            </a:r>
            <a:r>
              <a:rPr lang="en-US" sz="1600" dirty="0">
                <a:solidFill>
                  <a:srgbClr val="0000FF"/>
                </a:solidFill>
                <a:cs typeface="B Titr" panose="00000700000000000000" pitchFamily="2" charset="-78"/>
              </a:rPr>
              <a:t>GDP</a:t>
            </a:r>
            <a:r>
              <a:rPr lang="fa-IR" sz="1600" dirty="0">
                <a:solidFill>
                  <a:srgbClr val="0000FF"/>
                </a:solidFill>
                <a:cs typeface="B Titr" panose="00000700000000000000" pitchFamily="2" charset="-78"/>
              </a:rPr>
              <a:t> افزایشی شاهد کاهش نرخ تورم  از سال 96 به بعد نسبت نقدینگی به </a:t>
            </a:r>
            <a:r>
              <a:rPr lang="en-US" sz="1600" dirty="0">
                <a:solidFill>
                  <a:srgbClr val="0000FF"/>
                </a:solidFill>
                <a:cs typeface="B Titr" panose="00000700000000000000" pitchFamily="2" charset="-78"/>
              </a:rPr>
              <a:t>GDP</a:t>
            </a:r>
            <a:r>
              <a:rPr lang="fa-IR" sz="1600" dirty="0">
                <a:solidFill>
                  <a:srgbClr val="0000FF"/>
                </a:solidFill>
                <a:cs typeface="B Titr" panose="00000700000000000000" pitchFamily="2" charset="-78"/>
              </a:rPr>
              <a:t> کاهشی می شود افزایش نرخ تورم</a:t>
            </a:r>
          </a:p>
          <a:p>
            <a:pPr algn="ctr" rtl="1" eaLnBrk="1" hangingPunct="1">
              <a:lnSpc>
                <a:spcPts val="6100"/>
              </a:lnSpc>
            </a:pPr>
            <a:r>
              <a:rPr lang="fa-IR" sz="1600" dirty="0">
                <a:solidFill>
                  <a:srgbClr val="C00000"/>
                </a:solidFill>
                <a:cs typeface="B Titr" panose="00000700000000000000" pitchFamily="2" charset="-78"/>
              </a:rPr>
              <a:t>نتیجه می گیریم متغیر نرخ ارز نقش بالاتری در افزایش تورم نسبت به نقدینگی داشته است.</a:t>
            </a:r>
          </a:p>
          <a:p>
            <a:pPr marL="342900" indent="-342900" algn="just" rtl="1" eaLnBrk="1" hangingPunct="1">
              <a:lnSpc>
                <a:spcPts val="6100"/>
              </a:lnSpc>
              <a:buFont typeface="Wingdings" panose="05000000000000000000" pitchFamily="2" charset="2"/>
              <a:buChar char="ü"/>
            </a:pPr>
            <a:endParaRPr lang="fa-IR" sz="2400" dirty="0">
              <a:solidFill>
                <a:srgbClr val="0000FF"/>
              </a:solidFill>
              <a:cs typeface="B Titr" panose="00000700000000000000" pitchFamily="2" charset="-78"/>
            </a:endParaRPr>
          </a:p>
          <a:p>
            <a:pPr marL="342900" lvl="0" indent="-342900" algn="just" rtl="1" eaLnBrk="1" hangingPunct="1">
              <a:lnSpc>
                <a:spcPts val="6100"/>
              </a:lnSpc>
              <a:buFont typeface="Wingdings" panose="05000000000000000000" pitchFamily="2" charset="2"/>
              <a:buChar char="ü"/>
            </a:pPr>
            <a:endParaRPr lang="fa-IR" sz="2400" dirty="0">
              <a:solidFill>
                <a:srgbClr val="0000FF"/>
              </a:solidFill>
              <a:cs typeface="B Titr" panose="00000700000000000000" pitchFamily="2" charset="-78"/>
            </a:endParaRPr>
          </a:p>
          <a:p>
            <a:pPr marL="342900" lvl="0" indent="-342900" algn="just" rtl="1" eaLnBrk="1" hangingPunct="1">
              <a:lnSpc>
                <a:spcPts val="6100"/>
              </a:lnSpc>
              <a:buFont typeface="Wingdings" panose="05000000000000000000" pitchFamily="2" charset="2"/>
              <a:buChar char="ü"/>
            </a:pPr>
            <a:endPar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110240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179512" y="72008"/>
            <a:ext cx="8820000" cy="162880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6000"/>
              </a:lnSpc>
              <a:defRPr/>
            </a:pPr>
            <a:r>
              <a:rPr lang="fa-IR" sz="2600" dirty="0">
                <a:solidFill>
                  <a:srgbClr val="0000FF"/>
                </a:solidFill>
                <a:cs typeface="B Titr" panose="00000700000000000000" pitchFamily="2" charset="-78"/>
              </a:rPr>
              <a:t>تأثیر نرخ ارز بر تورّم عمدتاً‌ در کنار و یا از جانب فعال سازی سازوکارهای مخرّب ذیل بوده است:</a:t>
            </a:r>
          </a:p>
        </p:txBody>
      </p:sp>
      <p:sp>
        <p:nvSpPr>
          <p:cNvPr id="3" name="Rectangle 2">
            <a:extLst>
              <a:ext uri="{FF2B5EF4-FFF2-40B4-BE49-F238E27FC236}">
                <a16:creationId xmlns:a16="http://schemas.microsoft.com/office/drawing/2014/main" id="{2C862B6C-DE99-47ED-B6E1-D1AF412B5665}"/>
              </a:ext>
            </a:extLst>
          </p:cNvPr>
          <p:cNvSpPr/>
          <p:nvPr/>
        </p:nvSpPr>
        <p:spPr bwMode="auto">
          <a:xfrm>
            <a:off x="0" y="1700808"/>
            <a:ext cx="9144000" cy="515719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32000" lvl="0" indent="-432000" algn="justLow" rtl="1">
              <a:lnSpc>
                <a:spcPts val="4700"/>
              </a:lnSpc>
              <a:buFont typeface="Wingdings" panose="05000000000000000000" pitchFamily="2" charset="2"/>
              <a:buChar char="v"/>
            </a:pPr>
            <a:r>
              <a:rPr lang="fa-IR" sz="2400" dirty="0">
                <a:cs typeface="B Titr" panose="00000700000000000000" pitchFamily="2" charset="-78"/>
              </a:rPr>
              <a:t>فشار هزینه در طرف عرضه­ی اقتصاد (وابستگی بالای تولید داخلی به واردات مواد اولیه و واسطه و ماشین­آلات باعث شده تا تغییرات نرخ ارز اثر معنی­داری بر هزینه­های تولید و قیمت تمام­شده کالاها و خدمات داشته باشد)</a:t>
            </a:r>
            <a:endParaRPr lang="en-US" sz="2400" dirty="0">
              <a:cs typeface="B Titr" panose="00000700000000000000" pitchFamily="2" charset="-78"/>
            </a:endParaRPr>
          </a:p>
          <a:p>
            <a:pPr marL="432000" lvl="0" indent="-432000" algn="justLow" rtl="1">
              <a:lnSpc>
                <a:spcPts val="4700"/>
              </a:lnSpc>
              <a:buFont typeface="Wingdings" panose="05000000000000000000" pitchFamily="2" charset="2"/>
              <a:buChar char="v"/>
            </a:pPr>
            <a:r>
              <a:rPr lang="fa-IR" sz="2400" dirty="0">
                <a:cs typeface="B Titr" panose="00000700000000000000" pitchFamily="2" charset="-78"/>
              </a:rPr>
              <a:t>تحریک مستقیم انتظارات تورّمی</a:t>
            </a:r>
          </a:p>
          <a:p>
            <a:pPr marL="432000" lvl="0" indent="-432000" algn="justLow" rtl="1">
              <a:lnSpc>
                <a:spcPts val="4700"/>
              </a:lnSpc>
              <a:buFont typeface="Wingdings" panose="05000000000000000000" pitchFamily="2" charset="2"/>
              <a:buChar char="v"/>
              <a:defRPr/>
            </a:pPr>
            <a:r>
              <a:rPr lang="fa-IR" sz="2400" dirty="0">
                <a:solidFill>
                  <a:srgbClr val="000000"/>
                </a:solidFill>
                <a:cs typeface="B Titr" panose="00000700000000000000" pitchFamily="2" charset="-78"/>
              </a:rPr>
              <a:t>رهاسازی و جهشی شدن قیمت­ کالاهای داخلی در امتداد رهاسازی نرخ ارز و شوک­های آن</a:t>
            </a:r>
            <a:endParaRPr lang="en-US" sz="2400" dirty="0">
              <a:solidFill>
                <a:srgbClr val="000000"/>
              </a:solidFill>
              <a:cs typeface="B Titr" panose="00000700000000000000" pitchFamily="2" charset="-78"/>
            </a:endParaRPr>
          </a:p>
          <a:p>
            <a:pPr marL="432000" lvl="0" indent="-432000" algn="justLow" rtl="1">
              <a:lnSpc>
                <a:spcPts val="4700"/>
              </a:lnSpc>
              <a:buFont typeface="Wingdings" panose="05000000000000000000" pitchFamily="2" charset="2"/>
              <a:buChar char="v"/>
              <a:defRPr/>
            </a:pPr>
            <a:r>
              <a:rPr lang="fa-IR" sz="2400" dirty="0">
                <a:solidFill>
                  <a:srgbClr val="000000"/>
                </a:solidFill>
                <a:cs typeface="B Titr" panose="00000700000000000000" pitchFamily="2" charset="-78"/>
              </a:rPr>
              <a:t>کاهش مداوم ارزش پول ملی و افزایش تقاضا برای کالاهای جایگزین پول ملی نظیر ارز، سکه، شمش طلا، خودرو و مسکن</a:t>
            </a:r>
            <a:endParaRPr lang="en-US" sz="2400" dirty="0">
              <a:solidFill>
                <a:srgbClr val="000000"/>
              </a:solidFill>
              <a:cs typeface="B Titr" panose="00000700000000000000" pitchFamily="2" charset="-78"/>
            </a:endParaRPr>
          </a:p>
        </p:txBody>
      </p:sp>
    </p:spTree>
    <p:extLst>
      <p:ext uri="{BB962C8B-B14F-4D97-AF65-F5344CB8AC3E}">
        <p14:creationId xmlns:p14="http://schemas.microsoft.com/office/powerpoint/2010/main" val="54170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556792"/>
            <a:ext cx="9144000" cy="530120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32000" marR="0" lvl="0" indent="-432000" algn="justLow" defTabSz="914400" rtl="1" eaLnBrk="0" fontAlgn="base" latinLnBrk="0" hangingPunct="0">
              <a:lnSpc>
                <a:spcPts val="45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رقیب­تراشی برای پول ملّی با تقویت ارز خارجی در ابعاد تقاضای معاملاتی، ایجاد تقاضای ارز برای ذخیره ارزش، ایجاد تقاضای فزاینده ارز برای سفته­بازی؛ </a:t>
            </a:r>
            <a:b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b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به­گونه­ای که طبق برآوردهای علمی هر 1درصد افزایش در نرخ ارز 4/8 درصد تقاضا برای پول ملی را کاهش داده</a:t>
            </a:r>
          </a:p>
          <a:p>
            <a:pPr marL="432000" lvl="0" indent="-432000" algn="justLow" rtl="1">
              <a:lnSpc>
                <a:spcPts val="4500"/>
              </a:lnSpc>
              <a:buFont typeface="Wingdings" panose="05000000000000000000" pitchFamily="2" charset="2"/>
              <a:buChar char="v"/>
              <a:defRPr/>
            </a:pPr>
            <a:r>
              <a:rPr lang="fa-IR" sz="2400" dirty="0">
                <a:solidFill>
                  <a:srgbClr val="000000"/>
                </a:solidFill>
                <a:cs typeface="B Titr" panose="00000700000000000000" pitchFamily="2" charset="-78"/>
              </a:rPr>
              <a:t>پیش­بینی­ناپذیر کردن محیط کسب­وکارها و کاهش سرمایه­گذاری و جذابیت فعالیت های سوداگرانه</a:t>
            </a:r>
            <a:endParaRPr lang="en-US" sz="2400" dirty="0">
              <a:solidFill>
                <a:srgbClr val="000000"/>
              </a:solidFill>
              <a:cs typeface="B Titr" panose="00000700000000000000" pitchFamily="2" charset="-78"/>
            </a:endParaRPr>
          </a:p>
          <a:p>
            <a:pPr marL="432000" lvl="0" indent="-432000" algn="justLow" rtl="1">
              <a:lnSpc>
                <a:spcPts val="4500"/>
              </a:lnSpc>
              <a:buFont typeface="Wingdings" panose="05000000000000000000" pitchFamily="2" charset="2"/>
              <a:buChar char="v"/>
              <a:defRPr/>
            </a:pPr>
            <a:r>
              <a:rPr lang="fa-IR" sz="2400" dirty="0">
                <a:solidFill>
                  <a:srgbClr val="000000"/>
                </a:solidFill>
                <a:cs typeface="B Titr" panose="00000700000000000000" pitchFamily="2" charset="-78"/>
              </a:rPr>
              <a:t>خروج سرمایه</a:t>
            </a:r>
          </a:p>
          <a:p>
            <a:pPr marL="432000" lvl="0" indent="-432000" algn="justLow" rtl="1">
              <a:lnSpc>
                <a:spcPts val="4500"/>
              </a:lnSpc>
              <a:buFont typeface="Wingdings" panose="05000000000000000000" pitchFamily="2" charset="2"/>
              <a:buChar char="v"/>
              <a:defRPr/>
            </a:pPr>
            <a:r>
              <a:rPr lang="fa-IR" sz="2400" dirty="0">
                <a:solidFill>
                  <a:srgbClr val="000000"/>
                </a:solidFill>
                <a:cs typeface="B Titr" panose="00000700000000000000" pitchFamily="2" charset="-78"/>
              </a:rPr>
              <a:t>شکل­گیری چرخه­ی افزایشی تورّم-دستمزد ناشی از اثرات تورّمی افزایش </a:t>
            </a:r>
            <a:br>
              <a:rPr lang="fa-IR" sz="2400" dirty="0">
                <a:solidFill>
                  <a:srgbClr val="000000"/>
                </a:solidFill>
                <a:cs typeface="B Titr" panose="00000700000000000000" pitchFamily="2" charset="-78"/>
              </a:rPr>
            </a:br>
            <a:r>
              <a:rPr lang="fa-IR" sz="2400" dirty="0">
                <a:solidFill>
                  <a:srgbClr val="000000"/>
                </a:solidFill>
                <a:cs typeface="B Titr" panose="00000700000000000000" pitchFamily="2" charset="-78"/>
              </a:rPr>
              <a:t>نرخ ارز</a:t>
            </a:r>
            <a:endParaRPr lang="en-US" sz="2400" dirty="0">
              <a:solidFill>
                <a:srgbClr val="000000"/>
              </a:solidFill>
              <a:cs typeface="B Titr" panose="00000700000000000000" pitchFamily="2" charset="-78"/>
            </a:endParaRPr>
          </a:p>
        </p:txBody>
      </p:sp>
      <p:sp>
        <p:nvSpPr>
          <p:cNvPr id="4" name="Rectangle 3">
            <a:extLst>
              <a:ext uri="{FF2B5EF4-FFF2-40B4-BE49-F238E27FC236}">
                <a16:creationId xmlns:a16="http://schemas.microsoft.com/office/drawing/2014/main" id="{706B6A58-F668-4D0B-8288-2EB740A35D2A}"/>
              </a:ext>
            </a:extLst>
          </p:cNvPr>
          <p:cNvSpPr/>
          <p:nvPr/>
        </p:nvSpPr>
        <p:spPr bwMode="auto">
          <a:xfrm>
            <a:off x="179512" y="72008"/>
            <a:ext cx="8820000" cy="148478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5400"/>
              </a:lnSpc>
              <a:defRPr/>
            </a:pPr>
            <a:r>
              <a:rPr lang="fa-IR" sz="2600" dirty="0">
                <a:solidFill>
                  <a:srgbClr val="0000FF"/>
                </a:solidFill>
                <a:cs typeface="B Titr" panose="00000700000000000000" pitchFamily="2" charset="-78"/>
              </a:rPr>
              <a:t>تأثیر نرخ ارز بر تورّم عمدتاً‌ در کنار و یا از جانب فعال سازی سازوکارهای مخرّب ذیل بوده است:</a:t>
            </a:r>
          </a:p>
        </p:txBody>
      </p:sp>
    </p:spTree>
    <p:extLst>
      <p:ext uri="{BB962C8B-B14F-4D97-AF65-F5344CB8AC3E}">
        <p14:creationId xmlns:p14="http://schemas.microsoft.com/office/powerpoint/2010/main" val="1907556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700808"/>
            <a:ext cx="9144000" cy="453650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432000" marR="0" lvl="0" indent="-432000" algn="justLow" defTabSz="914400" rtl="1" eaLnBrk="0" fontAlgn="base" latinLnBrk="0" hangingPunct="0">
              <a:lnSpc>
                <a:spcPts val="7800"/>
              </a:lnSpc>
              <a:spcBef>
                <a:spcPct val="0"/>
              </a:spcBef>
              <a:spcAft>
                <a:spcPct val="0"/>
              </a:spcAft>
              <a:buClrTx/>
              <a:buSzTx/>
              <a:buFont typeface="Wingdings" panose="05000000000000000000" pitchFamily="2" charset="2"/>
              <a:buChar char="v"/>
              <a:tabLst/>
              <a:defRPr/>
            </a:pPr>
            <a:r>
              <a:rPr kumimoji="0" lang="fa-IR"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افزایش ناترازی­های بودجه­ای، بانکی و ...</a:t>
            </a:r>
            <a:endPar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a:p>
            <a:pPr marL="432000" marR="0" lvl="0" indent="-432000" algn="justLow" defTabSz="914400" rtl="1" eaLnBrk="0" fontAlgn="base" latinLnBrk="0" hangingPunct="0">
              <a:lnSpc>
                <a:spcPts val="7800"/>
              </a:lnSpc>
              <a:spcBef>
                <a:spcPct val="0"/>
              </a:spcBef>
              <a:spcAft>
                <a:spcPct val="0"/>
              </a:spcAft>
              <a:buClrTx/>
              <a:buSzTx/>
              <a:buFont typeface="Wingdings" panose="05000000000000000000" pitchFamily="2" charset="2"/>
              <a:buChar char="v"/>
              <a:tabLst/>
              <a:defRPr/>
            </a:pPr>
            <a:r>
              <a:rPr kumimoji="0" lang="fa-IR"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تشدید روند افزایشی پایه­ی پولی و نقدینگی </a:t>
            </a:r>
            <a:endPar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a:p>
            <a:pPr marL="432000" marR="0" lvl="0" indent="-432000" algn="justLow" defTabSz="914400" rtl="1" eaLnBrk="0" fontAlgn="base" latinLnBrk="0" hangingPunct="0">
              <a:lnSpc>
                <a:spcPts val="7800"/>
              </a:lnSpc>
              <a:spcBef>
                <a:spcPct val="0"/>
              </a:spcBef>
              <a:spcAft>
                <a:spcPct val="0"/>
              </a:spcAft>
              <a:buClrTx/>
              <a:buSzTx/>
              <a:buFont typeface="Wingdings" panose="05000000000000000000" pitchFamily="2" charset="2"/>
              <a:buChar char="v"/>
              <a:tabLst/>
              <a:defRPr/>
            </a:pPr>
            <a:r>
              <a:rPr kumimoji="0" lang="fa-IR"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انتقال تورّم خارجی به داخل کشور</a:t>
            </a:r>
            <a:endPar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endParaRPr>
          </a:p>
        </p:txBody>
      </p:sp>
      <p:sp>
        <p:nvSpPr>
          <p:cNvPr id="4" name="Rectangle 3">
            <a:extLst>
              <a:ext uri="{FF2B5EF4-FFF2-40B4-BE49-F238E27FC236}">
                <a16:creationId xmlns:a16="http://schemas.microsoft.com/office/drawing/2014/main" id="{423A4A9A-1173-4973-9E8A-F15E5AD7B9E2}"/>
              </a:ext>
            </a:extLst>
          </p:cNvPr>
          <p:cNvSpPr/>
          <p:nvPr/>
        </p:nvSpPr>
        <p:spPr bwMode="auto">
          <a:xfrm>
            <a:off x="179512" y="72008"/>
            <a:ext cx="8820000" cy="162880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6000"/>
              </a:lnSpc>
              <a:defRPr/>
            </a:pPr>
            <a:r>
              <a:rPr lang="fa-IR" sz="2600" dirty="0">
                <a:solidFill>
                  <a:srgbClr val="0000FF"/>
                </a:solidFill>
                <a:cs typeface="B Titr" panose="00000700000000000000" pitchFamily="2" charset="-78"/>
              </a:rPr>
              <a:t>تأثیر نرخ ارز بر تورّم عمدتاً‌ در کنار و یا از جانب فعال سازی سازوکارهای مخرّب ذیل بوده است:</a:t>
            </a:r>
          </a:p>
        </p:txBody>
      </p:sp>
    </p:spTree>
    <p:extLst>
      <p:ext uri="{BB962C8B-B14F-4D97-AF65-F5344CB8AC3E}">
        <p14:creationId xmlns:p14="http://schemas.microsoft.com/office/powerpoint/2010/main" val="35365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6ADB1DE-929C-403A-A9D2-29E3F1828BD5}"/>
              </a:ext>
            </a:extLst>
          </p:cNvPr>
          <p:cNvSpPr/>
          <p:nvPr/>
        </p:nvSpPr>
        <p:spPr bwMode="auto">
          <a:xfrm>
            <a:off x="144488" y="188640"/>
            <a:ext cx="8820000" cy="1152128"/>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ctr" rtl="1" eaLnBrk="1" hangingPunct="1">
              <a:lnSpc>
                <a:spcPts val="6200"/>
              </a:lnSpc>
              <a:defRPr/>
            </a:pPr>
            <a:r>
              <a:rPr lang="fa-IR" sz="2500" dirty="0">
                <a:solidFill>
                  <a:srgbClr val="0000FF"/>
                </a:solidFill>
                <a:cs typeface="B Titr" panose="00000700000000000000" pitchFamily="2" charset="-78"/>
              </a:rPr>
              <a:t>نظام ارزی شناور مدیریت شده در خدمت تضعیف پول ملّی یا تقویت پول ملّی</a:t>
            </a:r>
            <a:endParaRPr kumimoji="0" lang="fa-IR" sz="2500" b="0" i="0" u="none" strike="noStrike" kern="1200" cap="none" spc="0" normalizeH="0" baseline="0" noProof="0" dirty="0">
              <a:ln>
                <a:noFill/>
              </a:ln>
              <a:solidFill>
                <a:srgbClr val="0000FF"/>
              </a:solidFill>
              <a:effectLst/>
              <a:uLnTx/>
              <a:uFillTx/>
              <a:cs typeface="B Titr" panose="00000700000000000000" pitchFamily="2" charset="-78"/>
            </a:endParaRPr>
          </a:p>
        </p:txBody>
      </p:sp>
      <p:sp>
        <p:nvSpPr>
          <p:cNvPr id="3" name="Rectangle 2">
            <a:extLst>
              <a:ext uri="{FF2B5EF4-FFF2-40B4-BE49-F238E27FC236}">
                <a16:creationId xmlns:a16="http://schemas.microsoft.com/office/drawing/2014/main" id="{2C862B6C-DE99-47ED-B6E1-D1AF412B5665}"/>
              </a:ext>
            </a:extLst>
          </p:cNvPr>
          <p:cNvSpPr/>
          <p:nvPr/>
        </p:nvSpPr>
        <p:spPr bwMode="auto">
          <a:xfrm>
            <a:off x="-36512" y="1296144"/>
            <a:ext cx="9144000" cy="486916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a:lnSpc>
                <a:spcPts val="7500"/>
              </a:lnSpc>
            </a:pPr>
            <a:r>
              <a:rPr lang="fa-IR" sz="2600" dirty="0">
                <a:solidFill>
                  <a:srgbClr val="000000"/>
                </a:solidFill>
                <a:cs typeface="B Titr" panose="00000700000000000000" pitchFamily="2" charset="-78"/>
              </a:rPr>
              <a:t>اگر سیاست شناوری نرخ ارز در سقوط ارزش پول ملّی تعیّن یابد، روز به روز مردم را در اعماق فقر و نابرابری گرفتار می کند.</a:t>
            </a:r>
          </a:p>
        </p:txBody>
      </p:sp>
    </p:spTree>
    <p:extLst>
      <p:ext uri="{BB962C8B-B14F-4D97-AF65-F5344CB8AC3E}">
        <p14:creationId xmlns:p14="http://schemas.microsoft.com/office/powerpoint/2010/main" val="2970045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C862B6C-DE99-47ED-B6E1-D1AF412B5665}"/>
              </a:ext>
            </a:extLst>
          </p:cNvPr>
          <p:cNvSpPr/>
          <p:nvPr/>
        </p:nvSpPr>
        <p:spPr bwMode="auto">
          <a:xfrm>
            <a:off x="0" y="1412776"/>
            <a:ext cx="9144000" cy="511256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justLow" defTabSz="914400" rtl="1" eaLnBrk="0" fontAlgn="base" latinLnBrk="0" hangingPunct="0">
              <a:lnSpc>
                <a:spcPts val="54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در شرایطی که حتّی با لحاظ خروج سرمایه، تراز حساب تجاری ما در پایان 1401 معادل 15 میلیارد دلار مثبت بوده است، آیا تحت عنوان رژیم شناور مدیریت شده ارز رهاسازی نرخ ارز توجیه و منطق اقتصادی دارد؟ </a:t>
            </a:r>
          </a:p>
          <a:p>
            <a:pPr marL="0" marR="0" lvl="0" indent="0" algn="justLow" defTabSz="914400" rtl="1" eaLnBrk="0" fontAlgn="base" latinLnBrk="0" hangingPunct="0">
              <a:lnSpc>
                <a:spcPts val="5400"/>
              </a:lnSpc>
              <a:spcBef>
                <a:spcPct val="0"/>
              </a:spcBef>
              <a:spcAft>
                <a:spcPct val="0"/>
              </a:spcAft>
              <a:buClrTx/>
              <a:buSzTx/>
              <a:buFontTx/>
              <a:buNone/>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در این رابطه ملاحظات زیر قابل توجه است:</a:t>
            </a:r>
          </a:p>
          <a:p>
            <a:pPr marL="342900" marR="0" lvl="0" indent="-342900" algn="justLow" defTabSz="914400" rtl="1" eaLnBrk="0" fontAlgn="base" latinLnBrk="0" hangingPunct="0">
              <a:lnSpc>
                <a:spcPts val="54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قیمت سازی و تعیین نرخ ارز توسط مراجع نامعتبر و ناشناخته ای چون کانال های تلگرامی؟! </a:t>
            </a:r>
          </a:p>
          <a:p>
            <a:pPr marL="342900" marR="0" lvl="0" indent="-342900" algn="justLow" defTabSz="914400" rtl="1" eaLnBrk="0" fontAlgn="base" latinLnBrk="0" hangingPunct="0">
              <a:lnSpc>
                <a:spcPts val="5400"/>
              </a:lnSpc>
              <a:spcBef>
                <a:spcPct val="0"/>
              </a:spcBef>
              <a:spcAft>
                <a:spcPct val="0"/>
              </a:spcAft>
              <a:buClrTx/>
              <a:buSzTx/>
              <a:buFont typeface="Wingdings" panose="05000000000000000000" pitchFamily="2" charset="2"/>
              <a:buChar char="v"/>
              <a:tabLst/>
              <a:defRPr/>
            </a:pPr>
            <a:r>
              <a:rPr kumimoji="0" lang="fa-IR" sz="2400" b="0" i="0" u="none" strike="noStrike" kern="1200" cap="none" spc="0" normalizeH="0" baseline="0" noProof="0" dirty="0">
                <a:ln>
                  <a:noFill/>
                </a:ln>
                <a:solidFill>
                  <a:srgbClr val="000000"/>
                </a:solidFill>
                <a:effectLst/>
                <a:uLnTx/>
                <a:uFillTx/>
                <a:latin typeface="Arial" panose="020B0604020202020204" pitchFamily="34" charset="0"/>
                <a:ea typeface="+mn-ea"/>
                <a:cs typeface="B Titr" panose="00000700000000000000" pitchFamily="2" charset="-78"/>
              </a:rPr>
              <a:t>استمرار پدیده قاچاق و اثر آن بر ایجاد بازار سیاه و غیررسمی ارز</a:t>
            </a:r>
          </a:p>
        </p:txBody>
      </p:sp>
      <p:sp>
        <p:nvSpPr>
          <p:cNvPr id="4" name="Rectangle 3">
            <a:extLst>
              <a:ext uri="{FF2B5EF4-FFF2-40B4-BE49-F238E27FC236}">
                <a16:creationId xmlns:a16="http://schemas.microsoft.com/office/drawing/2014/main" id="{6DCD51AD-443B-4DE6-BFBA-B6BB786F344D}"/>
              </a:ext>
            </a:extLst>
          </p:cNvPr>
          <p:cNvSpPr/>
          <p:nvPr/>
        </p:nvSpPr>
        <p:spPr bwMode="auto">
          <a:xfrm>
            <a:off x="144488" y="72008"/>
            <a:ext cx="8820000" cy="126876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lvl="0" algn="justLow" rtl="1" eaLnBrk="1" hangingPunct="1">
              <a:lnSpc>
                <a:spcPts val="7100"/>
              </a:lnSpc>
              <a:defRPr/>
            </a:pPr>
            <a:r>
              <a:rPr lang="fa-IR" sz="2600" dirty="0">
                <a:solidFill>
                  <a:srgbClr val="0000FF"/>
                </a:solidFill>
                <a:cs typeface="B Titr" panose="00000700000000000000" pitchFamily="2" charset="-78"/>
              </a:rPr>
              <a:t>مسلط کردن نرخ ارز بازار سیاه تحت عنوان رژیم ارزی شناور مدیریت شده</a:t>
            </a:r>
            <a:endParaRPr kumimoji="0" lang="fa-IR" sz="2600" b="0" i="0" u="none" strike="noStrike" kern="1200" cap="none" spc="0" normalizeH="0" baseline="0" noProof="0" dirty="0">
              <a:ln>
                <a:noFill/>
              </a:ln>
              <a:solidFill>
                <a:srgbClr val="0000FF"/>
              </a:solidFill>
              <a:effectLst/>
              <a:uLnTx/>
              <a:uFillTx/>
              <a:latin typeface="Arial" panose="020B0604020202020204" pitchFamily="34" charset="0"/>
              <a:ea typeface="+mn-ea"/>
              <a:cs typeface="B Titr" panose="00000700000000000000" pitchFamily="2" charset="-78"/>
            </a:endParaRPr>
          </a:p>
        </p:txBody>
      </p:sp>
    </p:spTree>
    <p:extLst>
      <p:ext uri="{BB962C8B-B14F-4D97-AF65-F5344CB8AC3E}">
        <p14:creationId xmlns:p14="http://schemas.microsoft.com/office/powerpoint/2010/main" val="191638326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2415</TotalTime>
  <Words>2562</Words>
  <Application>Microsoft Office PowerPoint</Application>
  <PresentationFormat>On-screen Show (4:3)</PresentationFormat>
  <Paragraphs>101</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dc:creator>
  <cp:lastModifiedBy>user</cp:lastModifiedBy>
  <cp:revision>301</cp:revision>
  <cp:lastPrinted>2023-06-13T04:21:48Z</cp:lastPrinted>
  <dcterms:created xsi:type="dcterms:W3CDTF">2011-11-27T11:37:00Z</dcterms:created>
  <dcterms:modified xsi:type="dcterms:W3CDTF">2023-06-13T06:15:09Z</dcterms:modified>
</cp:coreProperties>
</file>